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5"/>
  </p:notesMasterIdLst>
  <p:sldIdLst>
    <p:sldId id="286" r:id="rId2"/>
    <p:sldId id="287" r:id="rId3"/>
    <p:sldId id="289" r:id="rId4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996633"/>
    <a:srgbClr val="D57A2F"/>
    <a:srgbClr val="629DD1"/>
    <a:srgbClr val="9A3B3B"/>
    <a:srgbClr val="6C0000"/>
    <a:srgbClr val="1F4E79"/>
    <a:srgbClr val="BFBFBF"/>
    <a:srgbClr val="297FD5"/>
    <a:srgbClr val="7F8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34" autoAdjust="0"/>
  </p:normalViewPr>
  <p:slideViewPr>
    <p:cSldViewPr>
      <p:cViewPr>
        <p:scale>
          <a:sx n="100" d="100"/>
          <a:sy n="100" d="100"/>
        </p:scale>
        <p:origin x="-1908" y="-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1812" y="-78"/>
      </p:cViewPr>
      <p:guideLst>
        <p:guide orient="horz" pos="288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5" tIns="45722" rIns="91445" bIns="45722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5" tIns="45722" rIns="91445" bIns="45722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48100" y="0"/>
            <a:ext cx="29479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4" tIns="46082" rIns="92164" bIns="460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47" algn="l"/>
                <a:tab pos="1828896" algn="l"/>
                <a:tab pos="2743343" algn="l"/>
                <a:tab pos="3657792" algn="l"/>
                <a:tab pos="4572239" algn="l"/>
                <a:tab pos="5486688" algn="l"/>
                <a:tab pos="6401135" algn="l"/>
                <a:tab pos="7315584" algn="l"/>
                <a:tab pos="8230031" algn="l"/>
                <a:tab pos="9144480" algn="l"/>
                <a:tab pos="10058927" algn="l"/>
              </a:tabLst>
              <a:defRPr sz="1200">
                <a:solidFill>
                  <a:srgbClr val="000000"/>
                </a:solidFill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8050"/>
            <a:ext cx="5438775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4" tIns="46082" rIns="92164" bIns="46082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0" y="9431338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5" tIns="45722" rIns="91445" bIns="45722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8100" y="9431338"/>
            <a:ext cx="29479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4" tIns="46082" rIns="92164" bIns="460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fld id="{210BEFD6-CBF5-4533-989B-A15CF7C10A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542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80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36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1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859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71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5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36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36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3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58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1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90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29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609600" y="908050"/>
            <a:ext cx="7956550" cy="107950"/>
          </a:xfrm>
          <a:custGeom>
            <a:avLst/>
            <a:gdLst/>
            <a:ahLst/>
            <a:cxnLst/>
            <a:rect l="l" t="t" r="r" b="b"/>
            <a:pathLst>
              <a:path w="1000" h="100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Line 2"/>
          <p:cNvSpPr/>
          <p:nvPr/>
        </p:nvSpPr>
        <p:spPr>
          <a:xfrm>
            <a:off x="609600" y="6381750"/>
            <a:ext cx="7924800" cy="1588"/>
          </a:xfrm>
          <a:prstGeom prst="line">
            <a:avLst/>
          </a:prstGeom>
          <a:ln w="324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 lIns="90000" tIns="45000" rIns="90000" bIns="45000"/>
          <a:lstStyle>
            <a:lvl1pPr>
              <a:defRPr sz="1662" spc="-1">
                <a:solidFill>
                  <a:srgbClr val="000000"/>
                </a:solidFill>
                <a:latin typeface="Verdana"/>
              </a:defRPr>
            </a:lvl1pPr>
          </a:lstStyle>
          <a:p>
            <a:pPr>
              <a:defRPr/>
            </a:pPr>
            <a:fld id="{6E6F0338-5C41-491D-B805-0902EF7A853F}" type="datetime1">
              <a:rPr lang="ru-RU"/>
              <a:pPr>
                <a:defRPr/>
              </a:pPr>
              <a:t>11.03.2019</a:t>
            </a:fld>
            <a:endParaRPr lang="ru-RU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122614" y="6245225"/>
            <a:ext cx="2897187" cy="476250"/>
          </a:xfrm>
          <a:prstGeom prst="rect">
            <a:avLst/>
          </a:prstGeom>
        </p:spPr>
        <p:txBody>
          <a:bodyPr lIns="90000" tIns="45000" rIns="90000" bIns="45000"/>
          <a:lstStyle>
            <a:lvl1pPr>
              <a:defRPr sz="1662" spc="-1">
                <a:solidFill>
                  <a:srgbClr val="000000"/>
                </a:solidFill>
                <a:latin typeface="Verdana"/>
              </a:defRPr>
            </a:lvl1pPr>
          </a:lstStyle>
          <a:p>
            <a:pPr>
              <a:defRPr/>
            </a:pPr>
            <a:r>
              <a:rPr lang="ru-RU"/>
              <a:t>2</a:t>
            </a:r>
            <a:endParaRPr lang="ru-RU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6553201" y="6453188"/>
            <a:ext cx="1979613" cy="3603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15" smtClean="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007F9F7-5793-488A-BF21-08788E23C7B5}" type="slidenum">
              <a:rPr lang="ru-RU" altLang="ru-RU"/>
              <a:pPr>
                <a:defRPr/>
              </a:pPr>
              <a:t>‹#›</a:t>
            </a:fld>
            <a:endParaRPr lang="ru-RU" altLang="ru-RU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5" name="PlaceHolder 6"/>
          <p:cNvSpPr>
            <a:spLocks noGrp="1"/>
          </p:cNvSpPr>
          <p:nvPr>
            <p:ph type="title"/>
          </p:nvPr>
        </p:nvSpPr>
        <p:spPr bwMode="auto">
          <a:xfrm>
            <a:off x="457200" y="273052"/>
            <a:ext cx="82296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Для правки текста заголовка щёлкните мышью</a:t>
            </a:r>
          </a:p>
        </p:txBody>
      </p:sp>
      <p:sp>
        <p:nvSpPr>
          <p:cNvPr id="2056" name="PlaceHolder 7"/>
          <p:cNvSpPr>
            <a:spLocks noGrp="1"/>
          </p:cNvSpPr>
          <p:nvPr>
            <p:ph type="body"/>
          </p:nvPr>
        </p:nvSpPr>
        <p:spPr bwMode="auto">
          <a:xfrm>
            <a:off x="457200" y="1604965"/>
            <a:ext cx="8229600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Для правки структуры щёлкните мышью</a:t>
            </a:r>
          </a:p>
          <a:p>
            <a:pPr lvl="1"/>
            <a:r>
              <a:rPr lang="ru-RU" altLang="ru-RU" smtClean="0"/>
              <a:t>Второй уровень структуры</a:t>
            </a:r>
          </a:p>
          <a:p>
            <a:pPr lvl="2"/>
            <a:r>
              <a:rPr lang="ru-RU" altLang="ru-RU" smtClean="0"/>
              <a:t>Третий уровень структуры</a:t>
            </a:r>
          </a:p>
          <a:p>
            <a:pPr lvl="3"/>
            <a:r>
              <a:rPr lang="ru-RU" altLang="ru-RU" smtClean="0"/>
              <a:t>Четвёртый уровень структуры</a:t>
            </a:r>
          </a:p>
          <a:p>
            <a:pPr lvl="4"/>
            <a:r>
              <a:rPr lang="ru-RU" altLang="ru-RU" smtClean="0"/>
              <a:t>Пятый уровень структуры</a:t>
            </a:r>
          </a:p>
          <a:p>
            <a:pPr lvl="4"/>
            <a:r>
              <a:rPr lang="ru-RU" altLang="ru-RU" smtClean="0"/>
              <a:t>Шестой уровень структуры</a:t>
            </a:r>
          </a:p>
          <a:p>
            <a:pPr lvl="4"/>
            <a:r>
              <a:rPr lang="ru-RU" altLang="ru-RU" smtClean="0"/>
              <a:t>Седьмой уровень 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381541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2pPr>
      <a:lvl3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3pPr>
      <a:lvl4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4pPr>
      <a:lvl5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5pPr>
      <a:lvl6pPr marL="382834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6pPr>
      <a:lvl7pPr marL="765667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7pPr>
      <a:lvl8pPr marL="1148501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8pPr>
      <a:lvl9pPr marL="1531334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9pPr>
    </p:titleStyle>
    <p:bodyStyle>
      <a:lvl1pPr marL="397130" indent="-297481" algn="l" defTabSz="842618" rtl="0" eaLnBrk="0" fontAlgn="base" hangingPunct="0">
        <a:lnSpc>
          <a:spcPct val="90000"/>
        </a:lnSpc>
        <a:spcBef>
          <a:spcPts val="1304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92" kern="1200">
          <a:solidFill>
            <a:schemeClr val="tx1"/>
          </a:solidFill>
          <a:latin typeface="+mn-lt"/>
          <a:ea typeface="+mn-ea"/>
          <a:cs typeface="+mn-cs"/>
        </a:defRPr>
      </a:lvl1pPr>
      <a:lvl2pPr marL="631597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2pPr>
      <a:lvl3pPr marL="1053638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75680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569" kern="1200">
          <a:solidFill>
            <a:schemeClr val="tx1"/>
          </a:solidFill>
          <a:latin typeface="+mn-lt"/>
          <a:ea typeface="+mn-ea"/>
          <a:cs typeface="+mn-cs"/>
        </a:defRPr>
      </a:lvl4pPr>
      <a:lvl5pPr marL="1897721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569" kern="1200">
          <a:solidFill>
            <a:schemeClr val="tx1"/>
          </a:solidFill>
          <a:latin typeface="+mn-lt"/>
          <a:ea typeface="+mn-ea"/>
          <a:cs typeface="+mn-cs"/>
        </a:defRPr>
      </a:lvl5pPr>
      <a:lvl6pPr marL="2320987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2984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4982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6979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998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995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993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99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988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985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983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98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t-together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93103" y="1556792"/>
            <a:ext cx="878497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400" b="1">
                <a:solidFill>
                  <a:srgbClr val="1F608B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Основные мероприятия</a:t>
            </a:r>
          </a:p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в рамках организации и проведения </a:t>
            </a:r>
          </a:p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фестиваля «Крымская весна»</a:t>
            </a:r>
          </a:p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 defTabSz="4220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 defTabSz="4220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220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16-18 марта 2019 года</a:t>
            </a:r>
            <a:endParaRPr lang="ru-RU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1191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5015"/>
              </p:ext>
            </p:extLst>
          </p:nvPr>
        </p:nvGraphicFramePr>
        <p:xfrm>
          <a:off x="539552" y="980728"/>
          <a:ext cx="8064896" cy="508935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6024">
                  <a:extLst>
                    <a:ext uri="{9D8B030D-6E8A-4147-A177-3AD203B41FA5}">
                      <a16:colId xmlns:a16="http://schemas.microsoft.com/office/drawing/2014/main" xmlns="" val="1413452190"/>
                    </a:ext>
                  </a:extLst>
                </a:gridCol>
                <a:gridCol w="3521645">
                  <a:extLst>
                    <a:ext uri="{9D8B030D-6E8A-4147-A177-3AD203B41FA5}">
                      <a16:colId xmlns:a16="http://schemas.microsoft.com/office/drawing/2014/main" xmlns="" val="507733747"/>
                    </a:ext>
                  </a:extLst>
                </a:gridCol>
                <a:gridCol w="1878955">
                  <a:extLst>
                    <a:ext uri="{9D8B030D-6E8A-4147-A177-3AD203B41FA5}">
                      <a16:colId xmlns:a16="http://schemas.microsoft.com/office/drawing/2014/main" xmlns="" val="2409220029"/>
                    </a:ext>
                  </a:extLst>
                </a:gridCol>
                <a:gridCol w="1566626">
                  <a:extLst>
                    <a:ext uri="{9D8B030D-6E8A-4147-A177-3AD203B41FA5}">
                      <a16:colId xmlns:a16="http://schemas.microsoft.com/office/drawing/2014/main" xmlns="" val="3723706645"/>
                    </a:ext>
                  </a:extLst>
                </a:gridCol>
                <a:gridCol w="881646">
                  <a:extLst>
                    <a:ext uri="{9D8B030D-6E8A-4147-A177-3AD203B41FA5}">
                      <a16:colId xmlns:a16="http://schemas.microsoft.com/office/drawing/2014/main" xmlns="" val="3942358188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№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 anchor="ctr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Мероприятие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Сроки </a:t>
                      </a:r>
                      <a:r>
                        <a:rPr lang="ru-RU" sz="1200" b="1" dirty="0">
                          <a:effectLst/>
                        </a:rPr>
                        <a:t>проведения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Ответственный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Охват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321007"/>
                  </a:ext>
                </a:extLst>
              </a:tr>
              <a:tr h="1944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ВСЕРОССИЙСКАЯ</a:t>
                      </a:r>
                      <a:r>
                        <a:rPr lang="ru-RU" sz="12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СОЦИАЛЬНАЯ АКЦИЯ </a:t>
                      </a: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«РУССКИЙ КРЫМ И СЕВАСТОПОЛЬ»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 smtClean="0">
                          <a:effectLst/>
                        </a:rPr>
                        <a:t>регистрация </a:t>
                      </a:r>
                      <a:r>
                        <a:rPr lang="ru-RU" sz="1200" dirty="0">
                          <a:effectLst/>
                        </a:rPr>
                        <a:t>на сайте </a:t>
                      </a:r>
                      <a:r>
                        <a:rPr lang="ru-RU" sz="1200" u="sng" dirty="0">
                          <a:effectLst/>
                          <a:hlinkClick r:id="rId2"/>
                        </a:rPr>
                        <a:t>https://doit-together.ru</a:t>
                      </a:r>
                      <a:r>
                        <a:rPr lang="ru-RU" sz="1200" u="sng" dirty="0" smtClean="0">
                          <a:effectLst/>
                          <a:hlinkClick r:id="rId2"/>
                        </a:rPr>
                        <a:t>/</a:t>
                      </a:r>
                      <a:r>
                        <a:rPr lang="ru-RU" sz="1200" u="sng" dirty="0" smtClean="0">
                          <a:effectLst/>
                        </a:rPr>
                        <a:t>;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 smtClean="0">
                          <a:effectLst/>
                        </a:rPr>
                        <a:t>размещение </a:t>
                      </a:r>
                      <a:r>
                        <a:rPr lang="ru-RU" sz="1200" dirty="0">
                          <a:effectLst/>
                        </a:rPr>
                        <a:t>информации о </a:t>
                      </a:r>
                      <a:r>
                        <a:rPr lang="ru-RU" sz="1200" dirty="0" smtClean="0">
                          <a:effectLst/>
                        </a:rPr>
                        <a:t>мероприятиях;</a:t>
                      </a:r>
                      <a:endParaRPr lang="ru-RU" sz="800" dirty="0" smtClean="0">
                        <a:effectLst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 smtClean="0">
                          <a:effectLst/>
                        </a:rPr>
                        <a:t>проведение </a:t>
                      </a:r>
                      <a:r>
                        <a:rPr lang="ru-RU" sz="1200" dirty="0">
                          <a:effectLst/>
                        </a:rPr>
                        <a:t>интерактивных уроков и социальных </a:t>
                      </a:r>
                      <a:r>
                        <a:rPr lang="ru-RU" sz="1200" dirty="0" smtClean="0">
                          <a:effectLst/>
                        </a:rPr>
                        <a:t>практик;</a:t>
                      </a:r>
                      <a:endParaRPr lang="ru-RU" sz="800" dirty="0" smtClean="0">
                        <a:effectLst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 smtClean="0">
                          <a:effectLst/>
                        </a:rPr>
                        <a:t>выполнение </a:t>
                      </a:r>
                      <a:r>
                        <a:rPr lang="ru-RU" sz="1200" dirty="0">
                          <a:effectLst/>
                        </a:rPr>
                        <a:t>творческих </a:t>
                      </a:r>
                      <a:r>
                        <a:rPr lang="ru-RU" sz="1200" dirty="0" smtClean="0">
                          <a:effectLst/>
                        </a:rPr>
                        <a:t>работ; </a:t>
                      </a:r>
                      <a:endParaRPr lang="ru-RU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 </a:t>
                      </a:r>
                      <a:r>
                        <a:rPr lang="ru-RU" sz="1200" dirty="0">
                          <a:effectLst/>
                        </a:rPr>
                        <a:t>подведение итогов и награждение </a:t>
                      </a:r>
                      <a:r>
                        <a:rPr lang="ru-RU" sz="1200" dirty="0" smtClean="0">
                          <a:effectLst/>
                        </a:rPr>
                        <a:t>победителей.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20 февраля – 30 </a:t>
                      </a:r>
                      <a:r>
                        <a:rPr lang="ru-RU" sz="1200" b="1" dirty="0" smtClean="0">
                          <a:effectLst/>
                        </a:rPr>
                        <a:t>июня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Департамент </a:t>
                      </a:r>
                      <a:r>
                        <a:rPr lang="ru-RU" sz="1200" dirty="0">
                          <a:effectLst/>
                        </a:rPr>
                        <a:t>образования и </a:t>
                      </a:r>
                      <a:r>
                        <a:rPr lang="ru-RU" sz="1200" dirty="0" smtClean="0">
                          <a:effectLst/>
                        </a:rPr>
                        <a:t>науки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Образовательные учреждения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190 </a:t>
                      </a:r>
                      <a:r>
                        <a:rPr lang="ru-RU" sz="1200" dirty="0">
                          <a:effectLst/>
                        </a:rPr>
                        <a:t>тыс. чел.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0491839"/>
                  </a:ext>
                </a:extLst>
              </a:tr>
              <a:tr h="1070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Часы познания Отечества </a:t>
                      </a:r>
                      <a:endParaRPr lang="ru-RU" sz="12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ПРОЦВЕТАНИЕ</a:t>
                      </a:r>
                      <a:r>
                        <a:rPr lang="ru-RU" sz="12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В ЕДИНСТВЕ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(организация и проведение экскурсий, уроков, кинопоказов, исторических </a:t>
                      </a:r>
                      <a:r>
                        <a:rPr lang="ru-RU" sz="1200" dirty="0" err="1">
                          <a:effectLst/>
                        </a:rPr>
                        <a:t>квестов</a:t>
                      </a:r>
                      <a:r>
                        <a:rPr lang="ru-RU" sz="1200" dirty="0">
                          <a:effectLst/>
                        </a:rPr>
                        <a:t>  </a:t>
                      </a: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для </a:t>
                      </a:r>
                      <a:r>
                        <a:rPr lang="ru-RU" sz="1200" dirty="0">
                          <a:effectLst/>
                        </a:rPr>
                        <a:t>обучающихся)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11 – 18 </a:t>
                      </a:r>
                      <a:r>
                        <a:rPr lang="ru-RU" sz="1200" b="1" dirty="0" smtClean="0">
                          <a:effectLst/>
                        </a:rPr>
                        <a:t>марта</a:t>
                      </a:r>
                      <a:endParaRPr lang="ru-RU" sz="1200" b="1" dirty="0">
                        <a:effectLst/>
                      </a:endParaRP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Муниципальные органы управления образованием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 smtClean="0">
                        <a:effectLst/>
                      </a:endParaRPr>
                    </a:p>
                    <a:p>
                      <a:pPr marL="0" marR="0" indent="0" algn="ctr" defTabSz="84399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Образовательные учреждения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 </a:t>
                      </a:r>
                      <a:r>
                        <a:rPr lang="ru-RU" sz="1200" dirty="0">
                          <a:effectLst/>
                        </a:rPr>
                        <a:t>тыс. чел.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1281415"/>
                  </a:ext>
                </a:extLst>
              </a:tr>
              <a:tr h="1593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764" marR="21764" marT="0" marB="0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МАРАФОН СТИХОВ О 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КРЫМЕ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</a:rPr>
                        <a:t>чтение </a:t>
                      </a:r>
                      <a:r>
                        <a:rPr lang="ru-RU" sz="1200" dirty="0">
                          <a:effectLst/>
                        </a:rPr>
                        <a:t>стихотворений, посвященных  Крыму, размещение видеозаписей исполнения на сайтах школ и в социальных сетях с </a:t>
                      </a:r>
                      <a:r>
                        <a:rPr lang="ru-RU" sz="1200" dirty="0" err="1">
                          <a:effectLst/>
                        </a:rPr>
                        <a:t>хэштегом</a:t>
                      </a:r>
                      <a:r>
                        <a:rPr lang="ru-RU" sz="1200" dirty="0">
                          <a:effectLst/>
                        </a:rPr>
                        <a:t> #</a:t>
                      </a:r>
                      <a:r>
                        <a:rPr lang="ru-RU" sz="1200" dirty="0" err="1" smtClean="0">
                          <a:effectLst/>
                        </a:rPr>
                        <a:t>стихиоКрыме</a:t>
                      </a:r>
                      <a:r>
                        <a:rPr lang="ru-RU" sz="1200" dirty="0" smtClean="0">
                          <a:effectLst/>
                        </a:rPr>
                        <a:t>);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</a:rPr>
                        <a:t>чтение </a:t>
                      </a:r>
                      <a:r>
                        <a:rPr lang="ru-RU" sz="1200" dirty="0">
                          <a:effectLst/>
                        </a:rPr>
                        <a:t>стихов на основных площадках проведения праздничной программы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до 15 марта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16 - 17 </a:t>
                      </a:r>
                      <a:r>
                        <a:rPr lang="ru-RU" sz="1200" b="1" dirty="0">
                          <a:effectLst/>
                        </a:rPr>
                        <a:t>марта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Департамент образования и науки </a:t>
                      </a:r>
                      <a:r>
                        <a:rPr lang="ru-RU" sz="1200" dirty="0" smtClean="0">
                          <a:effectLst/>
                        </a:rPr>
                        <a:t>Муниципальные </a:t>
                      </a:r>
                      <a:r>
                        <a:rPr lang="ru-RU" sz="1200" dirty="0">
                          <a:effectLst/>
                        </a:rPr>
                        <a:t>органы управления </a:t>
                      </a:r>
                      <a:r>
                        <a:rPr lang="ru-RU" sz="1200" dirty="0" smtClean="0">
                          <a:effectLst/>
                        </a:rPr>
                        <a:t>образованием</a:t>
                      </a:r>
                    </a:p>
                    <a:p>
                      <a:pPr marL="0" marR="0" indent="0" algn="ctr" defTabSz="84399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Образовательные учреждения</a:t>
                      </a: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45 </a:t>
                      </a:r>
                      <a:r>
                        <a:rPr lang="ru-RU" sz="1200" dirty="0">
                          <a:effectLst/>
                        </a:rPr>
                        <a:t>тыс. чел.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0089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475890"/>
              </p:ext>
            </p:extLst>
          </p:nvPr>
        </p:nvGraphicFramePr>
        <p:xfrm>
          <a:off x="395536" y="1340767"/>
          <a:ext cx="8208911" cy="450129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66531">
                  <a:extLst>
                    <a:ext uri="{9D8B030D-6E8A-4147-A177-3AD203B41FA5}">
                      <a16:colId xmlns:a16="http://schemas.microsoft.com/office/drawing/2014/main" xmlns="" val="1413452190"/>
                    </a:ext>
                  </a:extLst>
                </a:gridCol>
                <a:gridCol w="3371138">
                  <a:extLst>
                    <a:ext uri="{9D8B030D-6E8A-4147-A177-3AD203B41FA5}">
                      <a16:colId xmlns:a16="http://schemas.microsoft.com/office/drawing/2014/main" xmlns="" val="507733747"/>
                    </a:ext>
                  </a:extLst>
                </a:gridCol>
                <a:gridCol w="1734939">
                  <a:extLst>
                    <a:ext uri="{9D8B030D-6E8A-4147-A177-3AD203B41FA5}">
                      <a16:colId xmlns:a16="http://schemas.microsoft.com/office/drawing/2014/main" xmlns="" val="2409220029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3723706645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xmlns="" val="3942358188"/>
                    </a:ext>
                  </a:extLst>
                </a:gridCol>
              </a:tblGrid>
              <a:tr h="258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№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 anchor="ctr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Мероприятие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Сроки </a:t>
                      </a:r>
                      <a:r>
                        <a:rPr lang="ru-RU" sz="1200" b="1" dirty="0">
                          <a:effectLst/>
                        </a:rPr>
                        <a:t>проведения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Ответственный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Охват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321007"/>
                  </a:ext>
                </a:extLst>
              </a:tr>
              <a:tr h="2189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Областная акция «ТРИ ЦВЕТА НАДЕЖДЫ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в холлах и рекреациях школ обучающиеся, педагоги, родители размещают свои пожелания, посвященные воссоединению Крыма с Россией  (возможно использование карты России с обозначением Крыма и Тюменской области</a:t>
                      </a:r>
                      <a:r>
                        <a:rPr lang="ru-RU" sz="1200" dirty="0" smtClean="0">
                          <a:effectLst/>
                        </a:rPr>
                        <a:t>);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ru-RU" sz="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err="1">
                          <a:effectLst/>
                        </a:rPr>
                        <a:t>флешмоб</a:t>
                      </a:r>
                      <a:r>
                        <a:rPr lang="ru-RU" sz="1200" dirty="0">
                          <a:effectLst/>
                        </a:rPr>
                        <a:t>: школьные выставки на основных площадках проведения праздничной </a:t>
                      </a:r>
                      <a:r>
                        <a:rPr lang="ru-RU" sz="1200" dirty="0" smtClean="0">
                          <a:effectLst/>
                        </a:rPr>
                        <a:t>программы</a:t>
                      </a:r>
                      <a:endParaRPr lang="ru-RU" sz="1200" dirty="0">
                        <a:effectLst/>
                      </a:endParaRP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13 - 14 марта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16</a:t>
                      </a:r>
                      <a:r>
                        <a:rPr lang="ru-RU" sz="1200" b="1" baseline="0" dirty="0" smtClean="0">
                          <a:effectLst/>
                        </a:rPr>
                        <a:t> - 17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марта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Департамент образования </a:t>
                      </a:r>
                      <a:r>
                        <a:rPr lang="ru-RU" sz="1200" dirty="0">
                          <a:effectLst/>
                        </a:rPr>
                        <a:t>и науки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Муниципальные органы управления образованием</a:t>
                      </a:r>
                    </a:p>
                    <a:p>
                      <a:pPr marL="0" marR="0" indent="0" algn="ctr" defTabSz="84399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Образовательные учреждения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90 </a:t>
                      </a:r>
                      <a:r>
                        <a:rPr lang="ru-RU" sz="1200" dirty="0">
                          <a:effectLst/>
                        </a:rPr>
                        <a:t>тыс. чел.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0963666"/>
                  </a:ext>
                </a:extLst>
              </a:tr>
              <a:tr h="1636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СЕЛФИ-МАРАФОН «В КРЫМУ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…»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оформление на стендах и сайтах школ </a:t>
                      </a:r>
                      <a:r>
                        <a:rPr lang="ru-RU" sz="1200" dirty="0" smtClean="0">
                          <a:effectLst/>
                        </a:rPr>
                        <a:t>коллажа фотографий </a:t>
                      </a:r>
                      <a:r>
                        <a:rPr lang="ru-RU" sz="1200" dirty="0">
                          <a:effectLst/>
                        </a:rPr>
                        <a:t>обучающихся, педагогов, родителей (личные, семейные) из Крыма с </a:t>
                      </a:r>
                      <a:r>
                        <a:rPr lang="ru-RU" sz="1200" dirty="0" err="1">
                          <a:effectLst/>
                        </a:rPr>
                        <a:t>хэштегом</a:t>
                      </a:r>
                      <a:r>
                        <a:rPr lang="ru-RU" sz="1200" dirty="0">
                          <a:effectLst/>
                        </a:rPr>
                        <a:t> #</a:t>
                      </a:r>
                      <a:r>
                        <a:rPr lang="ru-RU" sz="1200" dirty="0" err="1">
                          <a:effectLst/>
                        </a:rPr>
                        <a:t>вКрыму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 marL="31750" indent="1797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err="1">
                          <a:effectLst/>
                        </a:rPr>
                        <a:t>флешмоб</a:t>
                      </a:r>
                      <a:r>
                        <a:rPr lang="ru-RU" sz="1200" dirty="0">
                          <a:effectLst/>
                        </a:rPr>
                        <a:t>: </a:t>
                      </a:r>
                      <a:r>
                        <a:rPr lang="ru-RU" sz="1200" dirty="0" smtClean="0">
                          <a:effectLst/>
                        </a:rPr>
                        <a:t>публичная презентации </a:t>
                      </a:r>
                      <a:r>
                        <a:rPr lang="ru-RU" sz="1200" smtClean="0">
                          <a:effectLst/>
                        </a:rPr>
                        <a:t>фотоколлажей на </a:t>
                      </a:r>
                      <a:r>
                        <a:rPr lang="ru-RU" sz="1200" dirty="0">
                          <a:effectLst/>
                        </a:rPr>
                        <a:t>основных площадках проведения концертной программы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14 </a:t>
                      </a:r>
                      <a:r>
                        <a:rPr lang="ru-RU" sz="1200" b="1" dirty="0">
                          <a:effectLst/>
                        </a:rPr>
                        <a:t>марта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16</a:t>
                      </a:r>
                      <a:r>
                        <a:rPr lang="ru-RU" sz="1200" b="1" baseline="0" dirty="0" smtClean="0">
                          <a:effectLst/>
                        </a:rPr>
                        <a:t> - 17</a:t>
                      </a:r>
                      <a:r>
                        <a:rPr lang="ru-RU" sz="1200" b="1" dirty="0" smtClean="0">
                          <a:effectLst/>
                        </a:rPr>
                        <a:t> марта</a:t>
                      </a:r>
                      <a:endParaRPr lang="ru-RU" sz="1200" dirty="0">
                        <a:effectLst/>
                      </a:endParaRP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Департамент </a:t>
                      </a:r>
                      <a:r>
                        <a:rPr lang="ru-RU" sz="1200" dirty="0">
                          <a:effectLst/>
                        </a:rPr>
                        <a:t>образования </a:t>
                      </a:r>
                      <a:r>
                        <a:rPr lang="ru-RU" sz="1200" dirty="0" smtClean="0">
                          <a:effectLst/>
                        </a:rPr>
                        <a:t>и </a:t>
                      </a:r>
                      <a:r>
                        <a:rPr lang="ru-RU" sz="1200" dirty="0">
                          <a:effectLst/>
                        </a:rPr>
                        <a:t>науки  </a:t>
                      </a:r>
                      <a:endParaRPr lang="ru-RU" sz="1200" dirty="0" smtClean="0">
                        <a:effectLst/>
                      </a:endParaRPr>
                    </a:p>
                    <a:p>
                      <a:pPr marL="0" marR="0" indent="0" algn="ctr" defTabSz="84399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Муниципальные органы управления образованием</a:t>
                      </a:r>
                    </a:p>
                    <a:p>
                      <a:pPr marL="0" marR="0" indent="0" algn="ctr" defTabSz="84399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Образовательные учреждения</a:t>
                      </a: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45 </a:t>
                      </a:r>
                      <a:r>
                        <a:rPr lang="ru-RU" sz="1200" dirty="0">
                          <a:effectLst/>
                        </a:rPr>
                        <a:t>тыс. чел.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764" marR="21764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8328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16349</TotalTime>
  <Words>273</Words>
  <Application>Microsoft Office PowerPoint</Application>
  <PresentationFormat>Экран (4:3)</PresentationFormat>
  <Paragraphs>114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2_Office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современной семьи</dc:title>
  <dc:creator>Vladimir</dc:creator>
  <cp:lastModifiedBy>ToropovaON</cp:lastModifiedBy>
  <cp:revision>1345</cp:revision>
  <cp:lastPrinted>2019-03-06T14:05:06Z</cp:lastPrinted>
  <dcterms:created xsi:type="dcterms:W3CDTF">2007-02-19T18:58:48Z</dcterms:created>
  <dcterms:modified xsi:type="dcterms:W3CDTF">2019-03-11T06:13:37Z</dcterms:modified>
</cp:coreProperties>
</file>