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302" r:id="rId3"/>
    <p:sldId id="257" r:id="rId4"/>
    <p:sldId id="258" r:id="rId5"/>
    <p:sldId id="259" r:id="rId6"/>
    <p:sldId id="261" r:id="rId7"/>
    <p:sldId id="262" r:id="rId8"/>
    <p:sldId id="267" r:id="rId9"/>
    <p:sldId id="263" r:id="rId10"/>
    <p:sldId id="264" r:id="rId11"/>
    <p:sldId id="275" r:id="rId12"/>
    <p:sldId id="265" r:id="rId13"/>
    <p:sldId id="266" r:id="rId14"/>
    <p:sldId id="274" r:id="rId15"/>
    <p:sldId id="268" r:id="rId16"/>
    <p:sldId id="272" r:id="rId17"/>
    <p:sldId id="270" r:id="rId18"/>
    <p:sldId id="279" r:id="rId19"/>
    <p:sldId id="277" r:id="rId20"/>
    <p:sldId id="278" r:id="rId21"/>
    <p:sldId id="271" r:id="rId22"/>
    <p:sldId id="273" r:id="rId23"/>
    <p:sldId id="276" r:id="rId24"/>
    <p:sldId id="282" r:id="rId25"/>
    <p:sldId id="283" r:id="rId26"/>
    <p:sldId id="289" r:id="rId27"/>
    <p:sldId id="285" r:id="rId28"/>
    <p:sldId id="286" r:id="rId29"/>
    <p:sldId id="284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329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4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528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7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0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5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40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1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2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8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0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0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8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3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72FFB6-EBA4-43F3-8C49-6DB2E6B70593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97A1A5-7997-468E-81CD-BD38023DA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5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002" y="1772816"/>
            <a:ext cx="7920880" cy="1470025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chemeClr val="tx1"/>
                </a:solidFill>
              </a:rPr>
              <a:t>Битва за Сталинград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0319" y="322465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2157" y="566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8B44D1-0672-4DC1-8EDA-70A144C51818}"/>
              </a:ext>
            </a:extLst>
          </p:cNvPr>
          <p:cNvSpPr/>
          <p:nvPr/>
        </p:nvSpPr>
        <p:spPr>
          <a:xfrm>
            <a:off x="251520" y="260648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Электронная газета.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0B2A6D-6F74-4D12-9806-6C2BD0667E82}"/>
              </a:ext>
            </a:extLst>
          </p:cNvPr>
          <p:cNvSpPr/>
          <p:nvPr/>
        </p:nvSpPr>
        <p:spPr>
          <a:xfrm>
            <a:off x="4572000" y="620363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Ответственные: Кружок «Нити времен».</a:t>
            </a:r>
          </a:p>
          <a:p>
            <a:r>
              <a:rPr lang="ru-RU" dirty="0">
                <a:solidFill>
                  <a:schemeClr val="bg1"/>
                </a:solidFill>
              </a:rPr>
              <a:t> Руководитель:  </a:t>
            </a:r>
            <a:r>
              <a:rPr lang="ru-RU" dirty="0" err="1">
                <a:solidFill>
                  <a:schemeClr val="bg1"/>
                </a:solidFill>
              </a:rPr>
              <a:t>Борисенко.М.</a:t>
            </a:r>
            <a:r>
              <a:rPr lang="ru-RU" dirty="0" err="1"/>
              <a:t>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41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645213"/>
              </p:ext>
            </p:extLst>
          </p:nvPr>
        </p:nvGraphicFramePr>
        <p:xfrm>
          <a:off x="-1" y="1412776"/>
          <a:ext cx="9144000" cy="32302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54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Сталинградский фронт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6-я полевая немецкая армия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539">
                <a:tc>
                  <a:txBody>
                    <a:bodyPr/>
                    <a:lstStyle/>
                    <a:p>
                      <a:pPr algn="l"/>
                      <a:r>
                        <a:rPr lang="ru-RU" sz="2800" dirty="0"/>
                        <a:t>12 дивизий 160 000 чел.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2 200 орудий и минометов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400 танков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8-я воздушная армия 454 самолета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14 дивизий 270 000 чел.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3 000 орудий и минометов 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500 танков</a:t>
                      </a:r>
                      <a:br>
                        <a:rPr lang="ru-RU" sz="2800" dirty="0"/>
                      </a:br>
                      <a:r>
                        <a:rPr lang="ru-RU" sz="2800" dirty="0"/>
                        <a:t>4-й воздушный флот 1200 самолетов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3" y="132111"/>
            <a:ext cx="89289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cs typeface="Arial" pitchFamily="34" charset="0"/>
              </a:rPr>
              <a:t>Соотношение сил на начальном </a:t>
            </a:r>
          </a:p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rgbClr val="333300"/>
                </a:solidFill>
                <a:latin typeface="Verdana" pitchFamily="34" charset="0"/>
                <a:cs typeface="Arial" pitchFamily="34" charset="0"/>
              </a:rPr>
              <a:t>э</a:t>
            </a:r>
            <a:r>
              <a:rPr kumimoji="0" lang="ru-RU" sz="3200" b="0" i="0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Verdana" pitchFamily="34" charset="0"/>
                <a:cs typeface="Arial" pitchFamily="34" charset="0"/>
              </a:rPr>
              <a:t>тапе:</a:t>
            </a:r>
            <a:endParaRPr kumimoji="0" lang="ru-RU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Acer\Desktop\Дети Сталинграда\300px-Bundesarchiv_Bild_101I-216-0445-18,_Russland-Mitte-Nord,_Panzer_IV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320236" cy="21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Дети Сталинграда\pic_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91042"/>
            <a:ext cx="3600400" cy="213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4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69" y="0"/>
            <a:ext cx="7797662" cy="1151965"/>
          </a:xfrm>
        </p:spPr>
        <p:txBody>
          <a:bodyPr/>
          <a:lstStyle/>
          <a:p>
            <a:r>
              <a:rPr lang="ru-RU" dirty="0"/>
              <a:t>Сталинградская битва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Началась героическая Сталинградская битва, длившаяся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17 июля 1942 г. по 2 февраля 1943 г.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Она продолжалась 6,5 мес., и делится на два периода: оборонительный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17 июля до 18 ноября 1942 г.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контрнаступление советских войск, закончившееся ликвидацией вражеской группировки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19 ноября 1942 г. по 2 февраля 1943 г. </a:t>
            </a:r>
          </a:p>
        </p:txBody>
      </p:sp>
    </p:spTree>
    <p:extLst>
      <p:ext uri="{BB962C8B-B14F-4D97-AF65-F5344CB8AC3E}">
        <p14:creationId xmlns:p14="http://schemas.microsoft.com/office/powerpoint/2010/main" val="219328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Хроника событий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260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июля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передовые отряды Сталинградского фронта встретили авангард шестой немецкой армии. Им удалось оказать сопротивление, которое, все же было сломлено. В итоге враг подошел к основной полосе обороны войсковых частей Сталинградского фронта. Сопротивление Красной армии заставило немецкую армию усилиться, и численное преимущество стало еще больше.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Users\Acer\Desktop\Дети Сталинграда\wow_5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50" y="3592286"/>
            <a:ext cx="4995900" cy="28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7"/>
            <a:ext cx="9039231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23-го июля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наступление перешли северные и южные группировки противника. К исходу 24 июля враг вышел к Дону. Как следствие, три советские дивизии попали в окружении. Войска Сталинградского фронта попали в критическое положение. И уже к концу июля советские войска были оттеснены за Дон.</a:t>
            </a:r>
          </a:p>
          <a:p>
            <a:endParaRPr lang="ru-RU" dirty="0"/>
          </a:p>
        </p:txBody>
      </p:sp>
      <p:pic>
        <p:nvPicPr>
          <p:cNvPr id="7170" name="Picture 2" descr="C:\Users\Acer\Desktop\Дети Сталинграда\wow_5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b="10279"/>
          <a:stretch/>
        </p:blipFill>
        <p:spPr bwMode="auto">
          <a:xfrm>
            <a:off x="971600" y="2794802"/>
            <a:ext cx="6932361" cy="34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5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Дети Сталинграда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7" y="3542752"/>
            <a:ext cx="2158847" cy="30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393"/>
            <a:ext cx="7797662" cy="1151965"/>
          </a:xfrm>
        </p:spPr>
        <p:txBody>
          <a:bodyPr/>
          <a:lstStyle/>
          <a:p>
            <a:r>
              <a:rPr lang="ru-RU" dirty="0"/>
              <a:t>Приказ № 227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" y="1268760"/>
            <a:ext cx="8928992" cy="24768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28 июля 1942 года И. В. Сталин обратился к Красной Армии с приказом № 227, в котором потребовал усилить сопротивление врагу и во что бы то ни стало остановить его наступление. Предусматривались самые жёсткие меры к тем, кто проявит в бою трусость и малодушие.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«Пора кончать отступление, — отмечалось в приказе. — Ни шагу назад!»</a:t>
            </a:r>
          </a:p>
        </p:txBody>
      </p:sp>
      <p:pic>
        <p:nvPicPr>
          <p:cNvPr id="13315" name="Picture 3" descr="C:\Users\Acer\Desktop\Дети Сталинграда\3c92f6c7c7204680be6774625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31" y="3861048"/>
            <a:ext cx="3017912" cy="2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3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1"/>
            <a:ext cx="8928992" cy="22322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10 августа советские войска отошли на левый берег Дона и заняли оборону на внешнем обводе Сталинграда, где 17 августа временно остановили противника. Однако 23 августа немецкие войска прорвались к Волге севернее Сталинграда.</a:t>
            </a:r>
          </a:p>
        </p:txBody>
      </p:sp>
      <p:pic>
        <p:nvPicPr>
          <p:cNvPr id="9218" name="Picture 2" descr="C:\Users\Acer\Desktop\Дети Сталинграда\1bul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9414" cy="36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0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964488" cy="22322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горожан ад начался 23 августа. В этот день люфтваффе обрушило на город тонны бомб и практически стерло его с лица земли. Бомбардировки происходили и до и после этого, однако именно бомбежка Сталинграда 23 августа вошла в историю наравне с Дрезденом и Хиросимой, как одна из самых страшных и опустошительных.</a:t>
            </a:r>
          </a:p>
        </p:txBody>
      </p:sp>
      <p:pic>
        <p:nvPicPr>
          <p:cNvPr id="10242" name="Picture 2" descr="C:\Users\Acer\Desktop\Дети Сталинграда\st_v_d_krieg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63613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cer\Desktop\Дети Сталинград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5459"/>
            <a:ext cx="4392488" cy="28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75005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Центр Сталинграда - до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244" y="60617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Сталинграда – в августе 1942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964488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12 сентября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противник вплотную подошел к городу, оборона которого была возложена на 62‑ю и 64‑ю армии. Развернулись ожесточенные уличные бои.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октября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противник прорвался в район Сталинградского тракторного завода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Acer\Desktop\Дети Сталинграда\stalingrad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57" y="2204864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6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августе 1942 г. Гитлер заявил: «Судьбе было угодно, чтобы я одержал решающую победу в городе, носящем имя самого Сталина». Однако в действительности Сталинград устоял благодаря невиданному героизму, воле и самопожертвованию советских солдат.</a:t>
            </a:r>
          </a:p>
        </p:txBody>
      </p:sp>
      <p:pic>
        <p:nvPicPr>
          <p:cNvPr id="1026" name="Picture 2" descr="C:\Users\Acer\Desktop\Дети Сталинграда\6565560d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905720"/>
            <a:ext cx="5842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8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cer\Desktop\Дети Сталинграда\42_stalingrad185dom_havl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6644"/>
            <a:ext cx="3221110" cy="22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795" y="183771"/>
            <a:ext cx="3939743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Бои в городе – </a:t>
            </a:r>
            <a:br>
              <a:rPr lang="ru-RU" dirty="0"/>
            </a:br>
            <a:r>
              <a:rPr lang="ru-RU" dirty="0"/>
              <a:t>«Дом Павлова»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994" y="188640"/>
            <a:ext cx="4905069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самом городе развернулись ожесточенные бои за каждый квартал, за каждый дом. Интересны факты: если Францию гитлеровцы взяли за 44 дня, Голландию и Бельгию оккупировали за 19 дней, то в Сталинграде только один дом, который обороняла разведывательная группа под командованием старшего лейтенанта Я.Ф. Павлова ("Дом Павлова") фашисты штурмовали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дней. </a:t>
            </a:r>
          </a:p>
        </p:txBody>
      </p:sp>
      <p:pic>
        <p:nvPicPr>
          <p:cNvPr id="15362" name="Picture 2" descr="C:\Users\Acer\Desktop\Дети Сталинграда\dom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5638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209128-3DED-4978-AD0E-DC17CBA5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2.02.2023г. учащиеся с 5 по 10 классы  школы 77 провели мероприятие посвященное Сталинградской битве в годы Великой отечественной войны 1941-1945г.г.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Длившаяся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17 июля 1942  по 2 февраля 1943 годы.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 была  направлена на  формирование гражданско-патриотических ценностей через знакомство с примерами стойкости и героизма  советских солдат, воспитание уважения к героическим страницам истории.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C167CA-3207-4D4B-A173-1A699F666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9" y="2887045"/>
            <a:ext cx="2029720" cy="15222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36B456-5F79-4350-BD9C-D4E25D630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23" y="2596644"/>
            <a:ext cx="1860584" cy="13954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32A9AC-666B-4A56-A682-6B1BDB31E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59" y="2816836"/>
            <a:ext cx="1760534" cy="1320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F1DCBB-CB35-48A8-9762-699BBBE0F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91" y="4858277"/>
            <a:ext cx="1595669" cy="11967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545404-569E-4875-9376-1A9B7739E6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6230" y="4756322"/>
            <a:ext cx="1564256" cy="11731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61368D1-E939-4C1F-AB13-97F3D01DA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164" y="4841876"/>
            <a:ext cx="1564257" cy="11731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666B9B-D832-4CE5-96B4-090990C3CF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424" y="4879803"/>
            <a:ext cx="1564257" cy="11731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96C56B6-4FE2-4963-8547-099ADC6B6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12" y="2816836"/>
            <a:ext cx="1056634" cy="14088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42514-F411-4745-A2B3-99556E1E56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9" y="4684271"/>
            <a:ext cx="1525884" cy="11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087" y="116632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Бои в городе – Мамаев курган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6632"/>
            <a:ext cx="5041087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Особенно ожесточенное сражение проходило в сентябре за господствующую над городом высоту 101,0 -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Мамаев курган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Овладение Мамаевым курганом было стратегически очень важным для обеих сторон, так как с него контролировались все подходы к Волге, на которой действовала Волжская военная флотилия. Два месяца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Мамаев курган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переходил из рук в руки, только на нем погибло не менее 300 тыс. советских и немецких солдат, но окончательно овладеть им гитлеровцы не смогли.</a:t>
            </a:r>
          </a:p>
        </p:txBody>
      </p:sp>
      <p:pic>
        <p:nvPicPr>
          <p:cNvPr id="16386" name="Picture 2" descr="C:\Users\Acer\Desktop\Дети Сталинграда\0_19147_a157529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7" t="610" r="-6060" b="-610"/>
          <a:stretch/>
        </p:blipFill>
        <p:spPr bwMode="auto">
          <a:xfrm>
            <a:off x="5136581" y="1412776"/>
            <a:ext cx="4007419" cy="4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6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1" y="116632"/>
            <a:ext cx="4680520" cy="6741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ноября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немецкие войска предприняли последнюю попытку овладеть городом. Непрерывными контратаками и контрударами войска 62‑й армии сводили к минимуму успехи противника, уничтожая его живую силу и технику.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ноября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главная группировка немецко‑фашистских войск перешла к обороне. План противника захватить Сталинград провалился.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cer\Desktop\Дети Сталинграда\stalingra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5530" b="6332"/>
          <a:stretch/>
        </p:blipFill>
        <p:spPr bwMode="auto">
          <a:xfrm>
            <a:off x="0" y="-13111"/>
            <a:ext cx="4283968" cy="68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1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39" y="71277"/>
            <a:ext cx="7797662" cy="1151965"/>
          </a:xfrm>
        </p:spPr>
        <p:txBody>
          <a:bodyPr/>
          <a:lstStyle/>
          <a:p>
            <a:r>
              <a:rPr lang="ru-RU" b="1" dirty="0"/>
              <a:t>Наступление. Операция Уран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036496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рассвете 19 ноября 1942 г. в районе южнее Серафимович-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Клетская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позиции противника внезапно обрушились залпы тысяч "катюш" и артиллерийских орудий. Артиллерийская подготовка длилась более 80 мин. и была для фашистского командования, как гром среди ясного неба. </a:t>
            </a:r>
          </a:p>
        </p:txBody>
      </p:sp>
    </p:spTree>
    <p:extLst>
      <p:ext uri="{BB962C8B-B14F-4D97-AF65-F5344CB8AC3E}">
        <p14:creationId xmlns:p14="http://schemas.microsoft.com/office/powerpoint/2010/main" val="228864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53" y="116632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Сталинградская стратегическая наступательная операция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4427984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Проходила с 19 ноября 1942 г. по 2 февраля 1943г.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Операция проводилась войсками Юго-Западного, Донского, Сталинградского фронтов, а также левого крыла Воронежского фронта при содействии Волжской военной флотилии</a:t>
            </a:r>
            <a:r>
              <a:rPr lang="ru-RU" dirty="0"/>
              <a:t>. </a:t>
            </a:r>
          </a:p>
        </p:txBody>
      </p:sp>
      <p:pic>
        <p:nvPicPr>
          <p:cNvPr id="2050" name="Picture 2" descr="C:\Users\Acer\Desktop\Дети Сталинграда\Map_Battle_of_Stalingrad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4654"/>
            <a:ext cx="4515711" cy="5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78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Итоги Сталинградской битвы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516216" cy="309634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ходе боевых действий советские войска окружили и уничтожили главные силы 4-й танковой и 6-й полевой немецких армий, разгромили 3-ю и 4-ю румынские, нанесли тяжелый урон 8-й итальянской армии. </a:t>
            </a:r>
          </a:p>
        </p:txBody>
      </p:sp>
    </p:spTree>
    <p:extLst>
      <p:ext uri="{BB962C8B-B14F-4D97-AF65-F5344CB8AC3E}">
        <p14:creationId xmlns:p14="http://schemas.microsoft.com/office/powerpoint/2010/main" val="2032672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Дети Сталинграда\plenye_stal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84576" cy="37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/>
              <a:t>Итоги Сталинградской битвы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61648" cy="216023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Потери противника составили свыше 800 тыс. человек, 32 его дивизии и 3 бригады были полностью уничтожены, а 16 дивизий понесли тяжелые потери. Только в ходе ликвидации окруженной группировки с 10 января по 2 февраля 1943 года было взято в плен свыше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тыс. человек, в том числе 2500 офицеров и 24 генерала.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36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68" y="188803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Пленение фельдмаршала Паулюса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9442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Представитель Ставки Верховного Главнокомандования маршал артиллерии Н. Н. Воронов (в центре) и командующий Донским фронтом генерал-полковник К. К. Рокоссовский (слева) допрашивают фельдмаршала Ф. Паулюса </a:t>
            </a:r>
          </a:p>
        </p:txBody>
      </p:sp>
      <p:pic>
        <p:nvPicPr>
          <p:cNvPr id="10242" name="Picture 2" descr="C:\Users\Acer\Desktop\Дети Сталинграда\tmp389B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8" y="3450866"/>
            <a:ext cx="5694363" cy="31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94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4" y="2564904"/>
            <a:ext cx="8660463" cy="379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18 февраля Москва от имени Родины салютовала 20 артиллерийскими залпами из 224 орудий в честь новой победы Красной Армии. Войскам 2-го Украинского фронта, стойко выдержавшим главные удары противника, была объявлена благодарность Верховного Главнокомандующего. Тысячи советских воинов за отвагу и героизм в боях были награждены орденами и медалями СССР, а десятки наиболее отличившихся - удостоены звания Героя Советского Союза. </a:t>
            </a:r>
          </a:p>
        </p:txBody>
      </p:sp>
      <p:pic>
        <p:nvPicPr>
          <p:cNvPr id="7170" name="Picture 2" descr="C:\Users\Acer\Desktop\Дети Сталинграда\52782455_Za_oboronu_Stalingrada_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56"/>
            <a:ext cx="2304256" cy="2688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38B94D-967F-4D5B-BC5A-FC052952F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98759"/>
            <a:ext cx="2629846" cy="17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1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9"/>
          <a:stretch/>
        </p:blipFill>
        <p:spPr bwMode="auto">
          <a:xfrm>
            <a:off x="-30021" y="1916832"/>
            <a:ext cx="85689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389" y="29035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ПОТЕРИ КРАСНОЙ АРМИИ ВО ВРЕМЯ КРУПНЫХ ВОЕННЫХ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1893179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9" y="234887"/>
            <a:ext cx="7797662" cy="1151965"/>
          </a:xfrm>
        </p:spPr>
        <p:txBody>
          <a:bodyPr/>
          <a:lstStyle/>
          <a:p>
            <a:r>
              <a:rPr lang="ru-RU" b="1" dirty="0"/>
              <a:t>Значение Сталинградской битвы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63094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Победа под Сталинградом явилась решающим вкладом в достижение коренного перелома в Великой Отечественной войне и оказала определяющие влияние на дальнейший ход всей Второй Мировой войны.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Армия захватила стратегическую инициативу и удержало ее до конца войны.</a:t>
            </a:r>
          </a:p>
        </p:txBody>
      </p:sp>
      <p:pic>
        <p:nvPicPr>
          <p:cNvPr id="5122" name="Picture 2" descr="C:\Users\Acer\Desktop\Дети Сталинграда\stalin-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6" y="1028679"/>
            <a:ext cx="3651588" cy="4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20" y="260648"/>
            <a:ext cx="3384377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войны.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289" cy="6368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рассвете 22 июня 1941г., в один из самых длинных дней в году, Германия начала войну против Советского Союза. В 3 часа 30 минут части Красной армии были атакованы немецкими войсками на всём протяжении границы.</a:t>
            </a:r>
          </a:p>
        </p:txBody>
      </p:sp>
      <p:pic>
        <p:nvPicPr>
          <p:cNvPr id="3074" name="Picture 2" descr="C:\Users\Acer\Desktop\Дети Сталинграда\10689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5" y="1988840"/>
            <a:ext cx="3222885" cy="40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15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21091"/>
            <a:ext cx="7797662" cy="1047669"/>
          </a:xfrm>
        </p:spPr>
        <p:txBody>
          <a:bodyPr/>
          <a:lstStyle/>
          <a:p>
            <a:r>
              <a:rPr lang="ru-RU" dirty="0"/>
              <a:t>Сталинград – город-герой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25922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мая 1965 года городу было присвоено звание Город-герой с вручением медали «Золотая звезда» и ордена Ленина за выдающиеся заслуги перед Родиной, мужество и героизм, проявленные трудящимися города Волгограда в борьбе с немецко-фашистскими захватчиками, и в ознаменование 20-летия Победы советского народа в Великой Отечественной войне 1941—1945 гг.</a:t>
            </a:r>
          </a:p>
        </p:txBody>
      </p:sp>
      <p:pic>
        <p:nvPicPr>
          <p:cNvPr id="7170" name="Picture 2" descr="C:\Users\Acer\Desktop\Дети Сталинграда\Volgograd_(timbre_soviétiqu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55609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39" y="0"/>
            <a:ext cx="7797662" cy="1151965"/>
          </a:xfrm>
        </p:spPr>
        <p:txBody>
          <a:bodyPr/>
          <a:lstStyle/>
          <a:p>
            <a:r>
              <a:rPr lang="ru-RU" dirty="0"/>
              <a:t>План «Барбаросса»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392488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18 декабря 1940 года Адольф Гитлер подписывает основную директиву № 21 (План Барбаросса), которая предусматривает молниеносный разгром основных сил Красной армии. </a:t>
            </a:r>
          </a:p>
        </p:txBody>
      </p:sp>
      <p:pic>
        <p:nvPicPr>
          <p:cNvPr id="1026" name="Picture 2" descr="C:\Users\Acer\Desktop\Дети Сталинграда\0009_ba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27865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8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69" y="44705"/>
            <a:ext cx="7797662" cy="1151965"/>
          </a:xfrm>
        </p:spPr>
        <p:txBody>
          <a:bodyPr/>
          <a:lstStyle/>
          <a:p>
            <a:r>
              <a:rPr lang="ru-RU" dirty="0"/>
              <a:t>Наступление немецких войск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3528392" cy="44644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Согласно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«плану Барбаросса»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Предусматривался молниеносный разгром основных сил Красной армии западнее рек Днепр и Западная Двина; в дальнейшем намечалось захватить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Москву, Ленинград и Донбасс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последующим выходом на линию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Архангельск — Волга — Астрахань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 descr="C:\Users\Acer\Desktop\Дети Сталинграда\0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24" y="1772816"/>
            <a:ext cx="52833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7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Директива Гитлера № 41 от 5 апреля 1942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овладеть промышленным городом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предприятия которого выпускали военную продукцию (заводы "Красный Октябрь", "Баррикады", Тракторный); выйти к Волге, по которой в кратчайшие сроки можно было попасть в Каспийское море, на Кавказ, где добывалась необходимая для фронта нефть. Этот замысел Гитлер планирует осуществить силами одной 6-й полевой армии Паулюса всего за неделю - к 25 июля 1942 г. </a:t>
            </a:r>
          </a:p>
        </p:txBody>
      </p:sp>
    </p:spTree>
    <p:extLst>
      <p:ext uri="{BB962C8B-B14F-4D97-AF65-F5344CB8AC3E}">
        <p14:creationId xmlns:p14="http://schemas.microsoft.com/office/powerpoint/2010/main" val="76248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193"/>
            <a:ext cx="7797662" cy="1151965"/>
          </a:xfrm>
        </p:spPr>
        <p:txBody>
          <a:bodyPr/>
          <a:lstStyle/>
          <a:p>
            <a:r>
              <a:rPr lang="ru-RU" dirty="0"/>
              <a:t>Значение Сталинграда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672408" cy="37730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Сталинград был крупным узлом коммуникаций, связывающим центральные районы страны с Кавказом и Средней Азией. А Волга – важной транспортной артерией по доставке кавказской нефти.</a:t>
            </a:r>
            <a:r>
              <a:rPr lang="ru-RU" dirty="0"/>
              <a:t> </a:t>
            </a:r>
          </a:p>
        </p:txBody>
      </p:sp>
      <p:pic>
        <p:nvPicPr>
          <p:cNvPr id="14338" name="Picture 2" descr="C:\Users\Acer\Desktop\Дети Сталинграда\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83" y="1268760"/>
            <a:ext cx="4392488" cy="53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1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2880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Сталинград был важным для страны городом  - в 1933 году Сталинградский порт занимал по грузообороту четвертое место в СССР, в нем было сконцентрировано производство тракторов (почти половина от общего числа), стали (около 30%). Накануне войны в нем жили 525 тысяч человек. В Сталинграде было много школ, техникумов, четыре вуза, три театра, два цирка, музеи, библиотеки.</a:t>
            </a:r>
          </a:p>
        </p:txBody>
      </p:sp>
      <p:pic>
        <p:nvPicPr>
          <p:cNvPr id="8194" name="Picture 2" descr="C:\Users\Acer\Desktop\Дети Сталинграда\st_v_d_krie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600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9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9207"/>
            <a:ext cx="7797662" cy="1151965"/>
          </a:xfrm>
        </p:spPr>
        <p:txBody>
          <a:bodyPr/>
          <a:lstStyle/>
          <a:p>
            <a:r>
              <a:rPr lang="ru-RU" dirty="0"/>
              <a:t>Соотношение сил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00" y="1124793"/>
            <a:ext cx="9144000" cy="25922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Силам наступающего противника (для наступления на Сталинград была выделена 6-я армия (командующий — Ф. Паулюс) противостоял Сталинградский фронт . Он был создан по решению Ставки Верховного Главнокомандования 12 июля 1942 г. В него вошли: 62-я, 63-я, 64-я, 21-я, 28-я, 38-я, 57-я общевойсковые армии, а также 8-я воздушная армия.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60797"/>
              </p:ext>
            </p:extLst>
          </p:nvPr>
        </p:nvGraphicFramePr>
        <p:xfrm>
          <a:off x="1353332" y="4581128"/>
          <a:ext cx="6624736" cy="21676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0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438">
                <a:tc>
                  <a:txBody>
                    <a:bodyPr/>
                    <a:lstStyle/>
                    <a:p>
                      <a:r>
                        <a:rPr lang="ru-RU" sz="2400" dirty="0"/>
                        <a:t>в личном составе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1,7 раза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789">
                <a:tc>
                  <a:txBody>
                    <a:bodyPr/>
                    <a:lstStyle/>
                    <a:p>
                      <a:r>
                        <a:rPr lang="ru-RU" sz="2400"/>
                        <a:t>в артиллерии и танках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 1,3 раза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38">
                <a:tc>
                  <a:txBody>
                    <a:bodyPr/>
                    <a:lstStyle/>
                    <a:p>
                      <a:r>
                        <a:rPr lang="ru-RU" sz="2400"/>
                        <a:t>в самолетах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почти в 2 раза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3603" y="3851208"/>
            <a:ext cx="8064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333300"/>
                </a:solidFill>
                <a:effectLst/>
                <a:latin typeface="Times New Roman" pitchFamily="18" charset="0"/>
                <a:cs typeface="Times New Roman" pitchFamily="18" charset="0"/>
              </a:rPr>
              <a:t>Немецко-фашистские войска превосходили советские:</a:t>
            </a:r>
            <a:endParaRPr kumimoji="0" lang="ru-RU" sz="24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15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538</TotalTime>
  <Words>1522</Words>
  <Application>Microsoft Office PowerPoint</Application>
  <PresentationFormat>Экран (4:3)</PresentationFormat>
  <Paragraphs>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Impact</vt:lpstr>
      <vt:lpstr>Times New Roman</vt:lpstr>
      <vt:lpstr>Verdana</vt:lpstr>
      <vt:lpstr>Главное мероприятие</vt:lpstr>
      <vt:lpstr>Битва за Сталинград</vt:lpstr>
      <vt:lpstr>Презентация PowerPoint</vt:lpstr>
      <vt:lpstr>Начало войны. </vt:lpstr>
      <vt:lpstr>План «Барбаросса»</vt:lpstr>
      <vt:lpstr>Наступление немецких войск </vt:lpstr>
      <vt:lpstr>Директива Гитлера № 41 от 5 апреля 1942 г.</vt:lpstr>
      <vt:lpstr>Значение Сталинграда</vt:lpstr>
      <vt:lpstr>Презентация PowerPoint</vt:lpstr>
      <vt:lpstr>Соотношение сил</vt:lpstr>
      <vt:lpstr>Презентация PowerPoint</vt:lpstr>
      <vt:lpstr>Сталинградская битва</vt:lpstr>
      <vt:lpstr>Хроника событий</vt:lpstr>
      <vt:lpstr>Презентация PowerPoint</vt:lpstr>
      <vt:lpstr>Приказ № 227</vt:lpstr>
      <vt:lpstr>Презентация PowerPoint</vt:lpstr>
      <vt:lpstr>Презентация PowerPoint</vt:lpstr>
      <vt:lpstr>Презентация PowerPoint</vt:lpstr>
      <vt:lpstr>Презентация PowerPoint</vt:lpstr>
      <vt:lpstr>Бои в городе –  «Дом Павлова»</vt:lpstr>
      <vt:lpstr>Бои в городе – Мамаев курган</vt:lpstr>
      <vt:lpstr>Презентация PowerPoint</vt:lpstr>
      <vt:lpstr>Наступление. Операция Уран </vt:lpstr>
      <vt:lpstr>Сталинградская стратегическая наступательная операция </vt:lpstr>
      <vt:lpstr>Итоги Сталинградской битвы</vt:lpstr>
      <vt:lpstr>Итоги Сталинградской битвы</vt:lpstr>
      <vt:lpstr>Пленение фельдмаршала Паулюса</vt:lpstr>
      <vt:lpstr>Презентация PowerPoint</vt:lpstr>
      <vt:lpstr>Презентация PowerPoint</vt:lpstr>
      <vt:lpstr>Значение Сталинградской битвы</vt:lpstr>
      <vt:lpstr>Сталинград – город-герой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Сталинград</dc:title>
  <dc:creator>Acer</dc:creator>
  <cp:lastModifiedBy>Борисенко Марина Анатольевна</cp:lastModifiedBy>
  <cp:revision>64</cp:revision>
  <dcterms:created xsi:type="dcterms:W3CDTF">2013-01-26T16:23:00Z</dcterms:created>
  <dcterms:modified xsi:type="dcterms:W3CDTF">2023-02-02T06:14:37Z</dcterms:modified>
</cp:coreProperties>
</file>