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Lst>
  <p:sldIdLst>
    <p:sldId id="319" r:id="rId3"/>
    <p:sldId id="321" r:id="rId4"/>
    <p:sldId id="363" r:id="rId5"/>
    <p:sldId id="359" r:id="rId6"/>
    <p:sldId id="362" r:id="rId7"/>
    <p:sldId id="366" r:id="rId8"/>
    <p:sldId id="330" r:id="rId9"/>
    <p:sldId id="371" r:id="rId10"/>
    <p:sldId id="346" r:id="rId11"/>
    <p:sldId id="322" r:id="rId12"/>
    <p:sldId id="323" r:id="rId13"/>
    <p:sldId id="407" r:id="rId14"/>
    <p:sldId id="373" r:id="rId15"/>
    <p:sldId id="374" r:id="rId16"/>
    <p:sldId id="345" r:id="rId17"/>
    <p:sldId id="332" r:id="rId18"/>
    <p:sldId id="376" r:id="rId19"/>
    <p:sldId id="402" r:id="rId20"/>
    <p:sldId id="335" r:id="rId21"/>
    <p:sldId id="377" r:id="rId22"/>
    <p:sldId id="333" r:id="rId23"/>
    <p:sldId id="386" r:id="rId24"/>
    <p:sldId id="337" r:id="rId25"/>
    <p:sldId id="378" r:id="rId26"/>
    <p:sldId id="379" r:id="rId27"/>
    <p:sldId id="329" r:id="rId28"/>
    <p:sldId id="380" r:id="rId29"/>
    <p:sldId id="344" r:id="rId30"/>
    <p:sldId id="404" r:id="rId31"/>
    <p:sldId id="401" r:id="rId32"/>
    <p:sldId id="381" r:id="rId33"/>
    <p:sldId id="334" r:id="rId34"/>
    <p:sldId id="382" r:id="rId35"/>
    <p:sldId id="405" r:id="rId36"/>
    <p:sldId id="383" r:id="rId37"/>
    <p:sldId id="341" r:id="rId38"/>
    <p:sldId id="389" r:id="rId39"/>
    <p:sldId id="406" r:id="rId40"/>
    <p:sldId id="388" r:id="rId41"/>
    <p:sldId id="384" r:id="rId42"/>
    <p:sldId id="340" r:id="rId43"/>
    <p:sldId id="397" r:id="rId44"/>
    <p:sldId id="370" r:id="rId45"/>
    <p:sldId id="369" r:id="rId46"/>
    <p:sldId id="327" r:id="rId47"/>
    <p:sldId id="326" r:id="rId48"/>
    <p:sldId id="387" r:id="rId49"/>
    <p:sldId id="385" r:id="rId50"/>
    <p:sldId id="360" r:id="rId51"/>
    <p:sldId id="365" r:id="rId52"/>
    <p:sldId id="364" r:id="rId53"/>
    <p:sldId id="390" r:id="rId54"/>
    <p:sldId id="392" r:id="rId55"/>
    <p:sldId id="351" r:id="rId5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813" autoAdjust="0"/>
    <p:restoredTop sz="94660"/>
  </p:normalViewPr>
  <p:slideViewPr>
    <p:cSldViewPr>
      <p:cViewPr varScale="1">
        <p:scale>
          <a:sx n="69" d="100"/>
          <a:sy n="69" d="100"/>
        </p:scale>
        <p:origin x="84"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Tree>
    <p:extLst>
      <p:ext uri="{BB962C8B-B14F-4D97-AF65-F5344CB8AC3E}">
        <p14:creationId xmlns:p14="http://schemas.microsoft.com/office/powerpoint/2010/main" val="3913671900"/>
      </p:ext>
    </p:extLst>
  </p:cSld>
  <p:clrMapOvr>
    <a:masterClrMapping/>
  </p:clrMapOvr>
  <p:transition advClick="0" advTm="11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a:xfrm>
            <a:off x="457200" y="1600200"/>
            <a:ext cx="8229600"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91781229"/>
      </p:ext>
    </p:extLst>
  </p:cSld>
  <p:clrMapOvr>
    <a:masterClrMapping/>
  </p:clrMapOvr>
  <p:transition advClick="0" advTm="11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96063" y="1600200"/>
            <a:ext cx="2090737" cy="452596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323850" y="1600200"/>
            <a:ext cx="6119813" cy="4525963"/>
          </a:xfrm>
          <a:prstGeom prst="rect">
            <a:avLst/>
          </a:prstGeo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3432566758"/>
      </p:ext>
    </p:extLst>
  </p:cSld>
  <p:clrMapOvr>
    <a:masterClrMapping/>
  </p:clrMapOvr>
  <p:transition advClick="0" advTm="1100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6853447F-C74C-4323-8754-B00B2F28FA0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4028232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172CEFCC-C419-48AF-8B93-43359F084EB5}"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6065754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F612291B-6489-4965-8597-4F37AE1C4859}"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965672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8A2DFFC9-128A-450F-A72D-60ABF50A7383}"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050459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lvl1pPr>
              <a:defRPr/>
            </a:lvl1pPr>
          </a:lstStyle>
          <a:p>
            <a:endParaRPr lang="ru-RU" altLang="ru-RU">
              <a:solidFill>
                <a:srgbClr val="000000"/>
              </a:solidFill>
            </a:endParaRPr>
          </a:p>
        </p:txBody>
      </p:sp>
      <p:sp>
        <p:nvSpPr>
          <p:cNvPr id="8" name="Нижний колонтитул 7"/>
          <p:cNvSpPr>
            <a:spLocks noGrp="1"/>
          </p:cNvSpPr>
          <p:nvPr>
            <p:ph type="ftr" sz="quarter" idx="11"/>
          </p:nvPr>
        </p:nvSpPr>
        <p:spPr/>
        <p:txBody>
          <a:bodyPr/>
          <a:lstStyle>
            <a:lvl1pPr>
              <a:defRPr/>
            </a:lvl1pPr>
          </a:lstStyle>
          <a:p>
            <a:endParaRPr lang="ru-RU" altLang="ru-RU">
              <a:solidFill>
                <a:srgbClr val="000000"/>
              </a:solidFill>
            </a:endParaRPr>
          </a:p>
        </p:txBody>
      </p:sp>
      <p:sp>
        <p:nvSpPr>
          <p:cNvPr id="9" name="Номер слайда 8"/>
          <p:cNvSpPr>
            <a:spLocks noGrp="1"/>
          </p:cNvSpPr>
          <p:nvPr>
            <p:ph type="sldNum" sz="quarter" idx="12"/>
          </p:nvPr>
        </p:nvSpPr>
        <p:spPr/>
        <p:txBody>
          <a:bodyPr/>
          <a:lstStyle>
            <a:lvl1pPr>
              <a:defRPr/>
            </a:lvl1pPr>
          </a:lstStyle>
          <a:p>
            <a:fld id="{6CC2A24E-4767-480D-B45B-7FA98E5C63B6}"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252785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lvl1pPr>
              <a:defRPr/>
            </a:lvl1pPr>
          </a:lstStyle>
          <a:p>
            <a:endParaRPr lang="ru-RU" altLang="ru-RU">
              <a:solidFill>
                <a:srgbClr val="000000"/>
              </a:solidFill>
            </a:endParaRPr>
          </a:p>
        </p:txBody>
      </p:sp>
      <p:sp>
        <p:nvSpPr>
          <p:cNvPr id="4" name="Нижний колонтитул 3"/>
          <p:cNvSpPr>
            <a:spLocks noGrp="1"/>
          </p:cNvSpPr>
          <p:nvPr>
            <p:ph type="ftr" sz="quarter" idx="11"/>
          </p:nvPr>
        </p:nvSpPr>
        <p:spPr/>
        <p:txBody>
          <a:bodyPr/>
          <a:lstStyle>
            <a:lvl1pPr>
              <a:defRPr/>
            </a:lvl1pPr>
          </a:lstStyle>
          <a:p>
            <a:endParaRPr lang="ru-RU" altLang="ru-RU">
              <a:solidFill>
                <a:srgbClr val="000000"/>
              </a:solidFill>
            </a:endParaRPr>
          </a:p>
        </p:txBody>
      </p:sp>
      <p:sp>
        <p:nvSpPr>
          <p:cNvPr id="5" name="Номер слайда 4"/>
          <p:cNvSpPr>
            <a:spLocks noGrp="1"/>
          </p:cNvSpPr>
          <p:nvPr>
            <p:ph type="sldNum" sz="quarter" idx="12"/>
          </p:nvPr>
        </p:nvSpPr>
        <p:spPr/>
        <p:txBody>
          <a:bodyPr/>
          <a:lstStyle>
            <a:lvl1pPr>
              <a:defRPr/>
            </a:lvl1pPr>
          </a:lstStyle>
          <a:p>
            <a:fld id="{9BA11122-1686-4ED2-A9A0-97C0181B7662}"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23574250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ltLang="ru-RU">
              <a:solidFill>
                <a:srgbClr val="000000"/>
              </a:solidFill>
            </a:endParaRPr>
          </a:p>
        </p:txBody>
      </p:sp>
      <p:sp>
        <p:nvSpPr>
          <p:cNvPr id="3" name="Нижний колонтитул 2"/>
          <p:cNvSpPr>
            <a:spLocks noGrp="1"/>
          </p:cNvSpPr>
          <p:nvPr>
            <p:ph type="ftr" sz="quarter" idx="11"/>
          </p:nvPr>
        </p:nvSpPr>
        <p:spPr/>
        <p:txBody>
          <a:bodyPr/>
          <a:lstStyle>
            <a:lvl1pPr>
              <a:defRPr/>
            </a:lvl1pPr>
          </a:lstStyle>
          <a:p>
            <a:endParaRPr lang="ru-RU" altLang="ru-RU">
              <a:solidFill>
                <a:srgbClr val="000000"/>
              </a:solidFill>
            </a:endParaRPr>
          </a:p>
        </p:txBody>
      </p:sp>
      <p:sp>
        <p:nvSpPr>
          <p:cNvPr id="4" name="Номер слайда 3"/>
          <p:cNvSpPr>
            <a:spLocks noGrp="1"/>
          </p:cNvSpPr>
          <p:nvPr>
            <p:ph type="sldNum" sz="quarter" idx="12"/>
          </p:nvPr>
        </p:nvSpPr>
        <p:spPr/>
        <p:txBody>
          <a:bodyPr/>
          <a:lstStyle>
            <a:lvl1pPr>
              <a:defRPr/>
            </a:lvl1pPr>
          </a:lstStyle>
          <a:p>
            <a:fld id="{0EC9B655-A614-4730-BF86-D00EB8370D61}"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424825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7B010983-4B4A-43B7-9C53-1D37620E4DF0}"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3977616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a:xfrm>
            <a:off x="457200" y="1600200"/>
            <a:ext cx="8229600" cy="4525963"/>
          </a:xfrm>
          <a:prstGeom prst="rect">
            <a:avLst/>
          </a:prstGeo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291429521"/>
      </p:ext>
    </p:extLst>
  </p:cSld>
  <p:clrMapOvr>
    <a:masterClrMapping/>
  </p:clrMapOvr>
  <p:transition advClick="0" advTm="1100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lvl1pPr>
              <a:defRPr/>
            </a:lvl1pPr>
          </a:lstStyle>
          <a:p>
            <a:endParaRPr lang="ru-RU" altLang="ru-RU">
              <a:solidFill>
                <a:srgbClr val="000000"/>
              </a:solidFill>
            </a:endParaRPr>
          </a:p>
        </p:txBody>
      </p:sp>
      <p:sp>
        <p:nvSpPr>
          <p:cNvPr id="6" name="Нижний колонтитул 5"/>
          <p:cNvSpPr>
            <a:spLocks noGrp="1"/>
          </p:cNvSpPr>
          <p:nvPr>
            <p:ph type="ftr" sz="quarter" idx="11"/>
          </p:nvPr>
        </p:nvSpPr>
        <p:spPr/>
        <p:txBody>
          <a:bodyPr/>
          <a:lstStyle>
            <a:lvl1pPr>
              <a:defRPr/>
            </a:lvl1pPr>
          </a:lstStyle>
          <a:p>
            <a:endParaRPr lang="ru-RU" altLang="ru-RU">
              <a:solidFill>
                <a:srgbClr val="000000"/>
              </a:solidFill>
            </a:endParaRPr>
          </a:p>
        </p:txBody>
      </p:sp>
      <p:sp>
        <p:nvSpPr>
          <p:cNvPr id="7" name="Номер слайда 6"/>
          <p:cNvSpPr>
            <a:spLocks noGrp="1"/>
          </p:cNvSpPr>
          <p:nvPr>
            <p:ph type="sldNum" sz="quarter" idx="12"/>
          </p:nvPr>
        </p:nvSpPr>
        <p:spPr/>
        <p:txBody>
          <a:bodyPr/>
          <a:lstStyle>
            <a:lvl1pPr>
              <a:defRPr/>
            </a:lvl1pPr>
          </a:lstStyle>
          <a:p>
            <a:fld id="{3DB32C4F-5D7A-4701-9F6C-E3DFA0ED384A}"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1342464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07DA906D-2E86-4CD9-81AD-343A329B675C}"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5745345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lvl1pPr>
              <a:defRPr/>
            </a:lvl1pPr>
          </a:lstStyle>
          <a:p>
            <a:endParaRPr lang="ru-RU" altLang="ru-RU">
              <a:solidFill>
                <a:srgbClr val="000000"/>
              </a:solidFill>
            </a:endParaRPr>
          </a:p>
        </p:txBody>
      </p:sp>
      <p:sp>
        <p:nvSpPr>
          <p:cNvPr id="5" name="Нижний колонтитул 4"/>
          <p:cNvSpPr>
            <a:spLocks noGrp="1"/>
          </p:cNvSpPr>
          <p:nvPr>
            <p:ph type="ftr" sz="quarter" idx="11"/>
          </p:nvPr>
        </p:nvSpPr>
        <p:spPr/>
        <p:txBody>
          <a:bodyPr/>
          <a:lstStyle>
            <a:lvl1pPr>
              <a:defRPr/>
            </a:lvl1pPr>
          </a:lstStyle>
          <a:p>
            <a:endParaRPr lang="ru-RU" altLang="ru-RU">
              <a:solidFill>
                <a:srgbClr val="000000"/>
              </a:solidFill>
            </a:endParaRPr>
          </a:p>
        </p:txBody>
      </p:sp>
      <p:sp>
        <p:nvSpPr>
          <p:cNvPr id="6" name="Номер слайда 5"/>
          <p:cNvSpPr>
            <a:spLocks noGrp="1"/>
          </p:cNvSpPr>
          <p:nvPr>
            <p:ph type="sldNum" sz="quarter" idx="12"/>
          </p:nvPr>
        </p:nvSpPr>
        <p:spPr/>
        <p:txBody>
          <a:bodyPr/>
          <a:lstStyle>
            <a:lvl1pPr>
              <a:defRPr/>
            </a:lvl1pPr>
          </a:lstStyle>
          <a:p>
            <a:fld id="{CCDCFC38-DA03-4810-A255-986F0AD493D4}" type="slidenum">
              <a:rPr lang="ru-RU" altLang="ru-RU">
                <a:solidFill>
                  <a:srgbClr val="000000"/>
                </a:solidFill>
              </a:rPr>
              <a:pPr/>
              <a:t>‹#›</a:t>
            </a:fld>
            <a:endParaRPr lang="ru-RU" altLang="ru-RU">
              <a:solidFill>
                <a:srgbClr val="000000"/>
              </a:solidFill>
            </a:endParaRPr>
          </a:p>
        </p:txBody>
      </p:sp>
    </p:spTree>
    <p:extLst>
      <p:ext uri="{BB962C8B-B14F-4D97-AF65-F5344CB8AC3E}">
        <p14:creationId xmlns:p14="http://schemas.microsoft.com/office/powerpoint/2010/main" val="66307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extLst>
      <p:ext uri="{BB962C8B-B14F-4D97-AF65-F5344CB8AC3E}">
        <p14:creationId xmlns:p14="http://schemas.microsoft.com/office/powerpoint/2010/main" val="986896135"/>
      </p:ext>
    </p:extLst>
  </p:cSld>
  <p:clrMapOvr>
    <a:masterClrMapping/>
  </p:clrMapOvr>
  <p:transition advClick="0" advTm="11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109130359"/>
      </p:ext>
    </p:extLst>
  </p:cSld>
  <p:clrMapOvr>
    <a:masterClrMapping/>
  </p:clrMapOvr>
  <p:transition advClick="0" advTm="11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p14="http://schemas.microsoft.com/office/powerpoint/2010/main" val="1349476751"/>
      </p:ext>
    </p:extLst>
  </p:cSld>
  <p:clrMapOvr>
    <a:masterClrMapping/>
  </p:clrMapOvr>
  <p:transition advClick="0" advTm="11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139597004"/>
      </p:ext>
    </p:extLst>
  </p:cSld>
  <p:clrMapOvr>
    <a:masterClrMapping/>
  </p:clrMapOvr>
  <p:transition advClick="0" advTm="11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075145"/>
      </p:ext>
    </p:extLst>
  </p:cSld>
  <p:clrMapOvr>
    <a:masterClrMapping/>
  </p:clrMapOvr>
  <p:transition advClick="0" advTm="11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228926245"/>
      </p:ext>
    </p:extLst>
  </p:cSld>
  <p:clrMapOvr>
    <a:masterClrMapping/>
  </p:clrMapOvr>
  <p:transition advClick="0" advTm="11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extLst>
      <p:ext uri="{BB962C8B-B14F-4D97-AF65-F5344CB8AC3E}">
        <p14:creationId xmlns:p14="http://schemas.microsoft.com/office/powerpoint/2010/main" val="3263056228"/>
      </p:ext>
    </p:extLst>
  </p:cSld>
  <p:clrMapOvr>
    <a:masterClrMapping/>
  </p:clrMapOvr>
  <p:transition advClick="0" advTm="11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DDDDDD"/>
            </a:gs>
            <a:gs pos="100000">
              <a:srgbClr val="DDDDDD">
                <a:gamma/>
                <a:shade val="46275"/>
                <a:invGamma/>
              </a:srgbClr>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3850" y="29972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pic>
        <p:nvPicPr>
          <p:cNvPr id="1032" name="Picture 8" descr="cc58e3474ce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95288" y="404813"/>
            <a:ext cx="1277937" cy="151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9495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advClick="0" advTm="11000"/>
  <p:txStyles>
    <p:titleStyle>
      <a:lvl1pPr algn="ctr" rtl="0" fontAlgn="base">
        <a:spcBef>
          <a:spcPct val="0"/>
        </a:spcBef>
        <a:spcAft>
          <a:spcPct val="0"/>
        </a:spcAft>
        <a:defRPr sz="4400">
          <a:solidFill>
            <a:srgbClr val="000000"/>
          </a:solidFill>
          <a:latin typeface="+mj-lt"/>
          <a:ea typeface="+mj-ea"/>
          <a:cs typeface="+mj-cs"/>
        </a:defRPr>
      </a:lvl1pPr>
      <a:lvl2pPr algn="ctr" rtl="0" fontAlgn="base">
        <a:spcBef>
          <a:spcPct val="0"/>
        </a:spcBef>
        <a:spcAft>
          <a:spcPct val="0"/>
        </a:spcAft>
        <a:defRPr sz="4400">
          <a:solidFill>
            <a:srgbClr val="000000"/>
          </a:solidFill>
          <a:latin typeface="Arial" pitchFamily="34" charset="0"/>
        </a:defRPr>
      </a:lvl2pPr>
      <a:lvl3pPr algn="ctr" rtl="0" fontAlgn="base">
        <a:spcBef>
          <a:spcPct val="0"/>
        </a:spcBef>
        <a:spcAft>
          <a:spcPct val="0"/>
        </a:spcAft>
        <a:defRPr sz="4400">
          <a:solidFill>
            <a:srgbClr val="000000"/>
          </a:solidFill>
          <a:latin typeface="Arial" pitchFamily="34" charset="0"/>
        </a:defRPr>
      </a:lvl3pPr>
      <a:lvl4pPr algn="ctr" rtl="0" fontAlgn="base">
        <a:spcBef>
          <a:spcPct val="0"/>
        </a:spcBef>
        <a:spcAft>
          <a:spcPct val="0"/>
        </a:spcAft>
        <a:defRPr sz="4400">
          <a:solidFill>
            <a:srgbClr val="000000"/>
          </a:solidFill>
          <a:latin typeface="Arial" pitchFamily="34" charset="0"/>
        </a:defRPr>
      </a:lvl4pPr>
      <a:lvl5pPr algn="ctr" rtl="0" fontAlgn="base">
        <a:spcBef>
          <a:spcPct val="0"/>
        </a:spcBef>
        <a:spcAft>
          <a:spcPct val="0"/>
        </a:spcAft>
        <a:defRPr sz="4400">
          <a:solidFill>
            <a:srgbClr val="000000"/>
          </a:solidFill>
          <a:latin typeface="Arial" pitchFamily="34" charset="0"/>
        </a:defRPr>
      </a:lvl5pPr>
      <a:lvl6pPr marL="457200" algn="ctr" rtl="0" fontAlgn="base">
        <a:spcBef>
          <a:spcPct val="0"/>
        </a:spcBef>
        <a:spcAft>
          <a:spcPct val="0"/>
        </a:spcAft>
        <a:defRPr sz="4400">
          <a:solidFill>
            <a:srgbClr val="000000"/>
          </a:solidFill>
          <a:latin typeface="Arial" pitchFamily="34" charset="0"/>
        </a:defRPr>
      </a:lvl6pPr>
      <a:lvl7pPr marL="914400" algn="ctr" rtl="0" fontAlgn="base">
        <a:spcBef>
          <a:spcPct val="0"/>
        </a:spcBef>
        <a:spcAft>
          <a:spcPct val="0"/>
        </a:spcAft>
        <a:defRPr sz="4400">
          <a:solidFill>
            <a:srgbClr val="000000"/>
          </a:solidFill>
          <a:latin typeface="Arial" pitchFamily="34" charset="0"/>
        </a:defRPr>
      </a:lvl7pPr>
      <a:lvl8pPr marL="1371600" algn="ctr" rtl="0" fontAlgn="base">
        <a:spcBef>
          <a:spcPct val="0"/>
        </a:spcBef>
        <a:spcAft>
          <a:spcPct val="0"/>
        </a:spcAft>
        <a:defRPr sz="4400">
          <a:solidFill>
            <a:srgbClr val="000000"/>
          </a:solidFill>
          <a:latin typeface="Arial" pitchFamily="34" charset="0"/>
        </a:defRPr>
      </a:lvl8pPr>
      <a:lvl9pPr marL="1828800" algn="ctr" rtl="0" fontAlgn="base">
        <a:spcBef>
          <a:spcPct val="0"/>
        </a:spcBef>
        <a:spcAft>
          <a:spcPct val="0"/>
        </a:spcAft>
        <a:defRPr sz="4400">
          <a:solidFill>
            <a:srgbClr val="000000"/>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C9FCB"/>
            </a:gs>
            <a:gs pos="13000">
              <a:srgbClr val="F8B049"/>
            </a:gs>
            <a:gs pos="21001">
              <a:srgbClr val="F8B049"/>
            </a:gs>
            <a:gs pos="78000">
              <a:srgbClr val="FEE7F2"/>
            </a:gs>
            <a:gs pos="78000">
              <a:srgbClr val="F952A0"/>
            </a:gs>
            <a:gs pos="86000">
              <a:srgbClr val="C50849"/>
            </a:gs>
            <a:gs pos="91000">
              <a:srgbClr val="B43E85"/>
            </a:gs>
            <a:gs pos="100000">
              <a:srgbClr val="F8B049"/>
            </a:gs>
          </a:gsLst>
          <a:lin ang="27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ru-RU" altLang="ru-RU">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ru-RU" altLang="ru-RU">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B18F3050-B8C4-432A-A378-3E4DB18F87A4}" type="slidenum">
              <a:rPr lang="ru-RU" altLang="ru-RU">
                <a:solidFill>
                  <a:srgbClr val="000000"/>
                </a:solidFill>
              </a:rPr>
              <a:pPr fontAlgn="base">
                <a:spcBef>
                  <a:spcPct val="0"/>
                </a:spcBef>
                <a:spcAft>
                  <a:spcPct val="0"/>
                </a:spcAft>
              </a:pPr>
              <a:t>‹#›</a:t>
            </a:fld>
            <a:endParaRPr lang="ru-RU" altLang="ru-RU">
              <a:solidFill>
                <a:srgbClr val="000000"/>
              </a:solidFill>
            </a:endParaRPr>
          </a:p>
        </p:txBody>
      </p:sp>
    </p:spTree>
    <p:extLst>
      <p:ext uri="{BB962C8B-B14F-4D97-AF65-F5344CB8AC3E}">
        <p14:creationId xmlns:p14="http://schemas.microsoft.com/office/powerpoint/2010/main" val="38664730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emf"/></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ru.wikipedia.org/" TargetMode="External"/><Relationship Id="rId2" Type="http://schemas.openxmlformats.org/officeDocument/2006/relationships/hyperlink" Target="http://www.yandex.ru/clck/jsredir?bu=uniq15223434787426501308&amp;from=www.yandex.ru;search/;web;;&amp;text=&amp;etext=1741.kQcc5tgegS321BjGBYzAdHpFIwziMhgjUOQ1UbnFdtuXfnKb8PPJMroBwsjFyS5qP4KtK1ghM95e-94UxPCiNg.eb7c29217d2b6b37767a521c33ffb6fec060b3c5&amp;uuid=&amp;state=PEtFfuTeVD5kpHnK9lio9T6U0-imFY5Ibl_FxS8ahbetb9q-Ws8tqQaT6YcO5ES21Z8MjTOpq-vDjL0sP3R-fWjd8FaFSqsPHzZ2hZ7oHgLE0iDfULnnpGFrhfcm3AVZQMB7W6xZKhU,&amp;&amp;cst=AiuY0DBWFJ4BWM_uhLTTxAts-c97IDI2OBDidE-aAwVb7aqkAT-AxY-wreOcW-dtLRbroWTqdRgS2KhzhQgm3Zn04MBewZul3vLmPfQohheqL1NpqT3GeF-8AM950-uXaJRsjWYErFclvTtAmYpLIaDkl2Rvhq6spR4tngEZFxBMfOj88qRPFQx9e5vPTspjQ65wIfjV6OBpBvLD0YRxJmL14RqjuocCjLmF0dLV1eSX8_TxEjm6RLRZkMOsPTuWmoAjYqqNLmy6XgHLMiTaLR5vSImdWELWD9pyPo0RgH0xASdLBAs0Q3stxc-maedh_OLans8hvFhoxNjEZY9hqh_Iw9RFcphjcntp33MDu6LzRGCHeLdxFJ0U6K4k6AAxKs0qCNDm1bYeroWqxI3GQynd-QraY9fI30Lc8ZCuWgomPzFR1pqMbTlHHlqqtAdCDCVGTX-moT_TG64z4hrLOMq5VbXYKhTUXbocWHRQqjvekRZMCaAGFgh3dYzCd0VqBJNg3ykTL0mIHnVCD8fpeQQPMsL0Ie9G8q4GFWJQ9U6QRhWtt3U7xMeUWgsNQz5CiAUAHzUrxNEs39SZAHrZgHKdYear_ENzZBHW781s1sb-rsOdu9DqqNRp2nhx6u2eUhTn-1sAM5YYUKpa-A0Eu7iSX1FeX81oaGzXBcDBRMOUPlG8048Kso_h5_p8KUjFdQqrS4YVQgAE_-IEh7wSiygJ6l5-g2HGPdJ27ton_Vt5vhLwrz1-HbA0BJEygXpOth5CfpUBHrOPbS3DNU1z426-PzzxTCh5fDKUwXpWmaZmHLSQ7IiTQJdaFqKvyuFQrBURBPVA7Q_cI0a2fW5_0qLcHUV0-i2Uolmy8b4KfQEM0hbgKO5l5hxYPuD7yZYHOEpKiqlQ6k3UkDbeaBfjjwa198qRVBLOL3QqOBs0wwc,&amp;data=UlNrNmk5WktYejY4cHFySjRXSWhXQzdLY3hSTVNzV2ZCVXgzZzFIWmJXemRtSl9GU3pqWkpZZHVXUjktbGpiMGxrdFlmZmFXWjRNaXRRWmRmeEV1OExMYmVfU2ROdF93RWJsTGtJeHZlY3dJTDF5NmZiUzhRLU0zLWd3ZUxWR2hldFpDS0dMZ0xSdVhLekNSNHZOQVcxSGk3cW9fVXI3ZWppdlQzc1BFWVBFTkpKR1NTdDcyeU9SRVNHbnd1eDBjYXEwT0tGN0k5VWdad08tVHpsdzE2MkgwX2RzWUFhc0tueU9rLW83TXZuYlVMb2xDRWpzLVp4UWxBMHVKMVIzQw,,&amp;sign=12735b327c19f117d258f4dcfd02b5f6&amp;keyno=0&amp;b64e=2&amp;ref=orjY4mGPRjlSKyJlbRuxUg7kv3-HD3rXBde6r9T1920,&amp;l10n=ru&amp;cts=1522385400592&amp;mc=2.725480556997868" TargetMode="External"/><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hyperlink" Target="http://www.yandex.ru/clck/jsredir?bu=uniq15223720033443459684&amp;from=www.yandex.ru;search/;web;;&amp;text=&amp;etext=1741.wQ0BGKLA4EX7vK1w6UlxaZWV0EviCC7c12NAHXC3_BwbTn4gBfX0vplPEdYcK3NAhvaHfnFYPXgN0OcoTvbg1g.a543827765273da88ed21c5a81870fde80c60bd9&amp;uuid=&amp;state=PEtFfuTeVD5kpHnK9lio9T6U0-imFY5Ibl_FxS8ahbetb9q-Ws8tqQaT6YcO5ES21Z8MjTOpq-vDjL0sP3R-fWjd8FaFSqsPHzZ2hZ7oHgK4dQYn_LnuuE9dukR7g3ztQ0I2e-0EVcI,&amp;&amp;cst=AiuY0DBWFJ4BWM_uhLTTxAts-c97IDI2OBDidE-aAwVb7aqkAT-AxY-wreOcW-dtLRbroWTqdRgS2KhzhQgm3Zn04MBewZul3vLmPfQohheqL1NpqT3GeF-8AM950-uXaJRsjWYErFclvTtAmYpLIaDkl2Rvhq6spR4tngEZFxBMfOj88qRPFQx9e5vPTspjQ65wIfjV6OBpBvLD0YRxJmL14RqjuocCjLmF0dLV1eSX8_TxEjm6RLRZkMOsPTuWmoAjYqqNLmy6XgHLMiTaLR5vSImdWELWD9pyPo0RgH0xASdLBAs0Q3stxc-maedh_OLans8hvFhoxNjEZY9hqh_Iw9RFcphjcntp33MDu6LzRGCHeLdxFJ0U6K4k6AAxKs0qCNDm1bYeroWqxI3GQynd-QraY9fI30Lc8ZCuWgomPzFR1pqMbTlHHlqqtAdCDCVGTX-moT_TG64z4hrLOMq5VbXYKhTUXbocWHRQqjvekRZMCaAGFgh3dYzCd0VqBJNg3ykTL0mIHnVCD8fpeQQPMsL0Ie9G8q4GFWJQ9U6QRhWtt3U7xMeUWgsNQz5CiAUAHzUrxNEs39SZAHrZgHKdYear_ENzZBHW781s1sb-rsOdu9DqqNRp2nhx6u2eUhTn-1sAM5YYUKpa-A0Eu7iSX1FeX81oaGzXBcDBRMOUPlG8048Kso_h5_p8KUjFdQqrS4YVQgAE_-IEh7wSiygJ6l5-g2HGPdJ27ton_Vt5vhLwrz1-HbA0BJEygXpOth5CfpUBHrOPbS3DNU1z426-PzzxTCh5fDKUwXpWmaZmHLSQ7IiTQJdaFqKvyuFQrBURBPVA7Q_cI0a2fW5_0qLcHUV0-i2Uolmy8b4KfQHOn-7-ePf52v-55wWT27w1wIYRvi96a16h_7eD4pb5kt30GMOFbdYf32_7FuhPrpA,&amp;data=UlNrNmk5WktYejY4cHFySjRXSWhXQzdLY3hSTVNzV2ZCVXgzZzFIWmJXemRtSl9GU3pqWkpZZHVXUjktbGpiMDBzS09LWV9jc2IzVHVNbnFMUm5Rd0QxY1dNbkpBbVJRV1J3amZINzgyQmItcUJ3V0tOQVFlQ1o2UWR0RXoyZWo0S3NJVzA5STR2N0s0Rmo4RzVJSVYwTUhXMHlBZnZsOU5abjVEQmVmbndoUUc1d09DX3d3c2U5X1ExWUQtMVhoSjFPbEJMMVJvOTRfcGZ4VEpCSExlVFpzSFBtd0wtcVZtT05hMy1BMGY1NnFvVHNqNE84V0tfTU84WUdZVXh5S1dsYmdGdWpuOExfRnNRVWNxTWhkaWcsLA,,&amp;sign=1a963f9748ff90aed5f7ad194452c94c&amp;keyno=0&amp;b64e=2&amp;ref=orjY4mGPRjlSKyJlbRuxUg7kv3-HD3rXBde6r9T1920,&amp;l10n=ru&amp;cts=1522385456413&amp;mc=4.037326145256008"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419872" y="404664"/>
            <a:ext cx="5256584" cy="1631216"/>
          </a:xfrm>
          <a:prstGeom prst="rect">
            <a:avLst/>
          </a:prstGeom>
        </p:spPr>
        <p:txBody>
          <a:bodyPr wrap="square">
            <a:spAutoFit/>
          </a:bodyPr>
          <a:lstStyle/>
          <a:p>
            <a:pPr lvl="0"/>
            <a:r>
              <a:rPr lang="ru-RU" sz="2000" b="1" dirty="0">
                <a:solidFill>
                  <a:schemeClr val="bg1"/>
                </a:solidFill>
                <a:latin typeface="PT Serif"/>
              </a:rPr>
              <a:t>     </a:t>
            </a:r>
            <a:r>
              <a:rPr lang="ru-RU" sz="2000" b="1" dirty="0">
                <a:solidFill>
                  <a:schemeClr val="bg1"/>
                </a:solidFill>
                <a:latin typeface="Times New Roman" panose="02020603050405020304" pitchFamily="18" charset="0"/>
                <a:cs typeface="Times New Roman" panose="02020603050405020304" pitchFamily="18" charset="0"/>
              </a:rPr>
              <a:t>Что такое семья? Люди, которым ты нужна. В радости и горе, в мелочах или целом, они приходят в нужную минуту и остаются с тобой, несмотря ни на что…</a:t>
            </a:r>
            <a:endParaRPr kumimoji="0" lang="ru-RU" sz="2000" b="1" i="0" u="none" strike="noStrike" kern="0" cap="none" spc="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endParaRPr>
          </a:p>
          <a:p>
            <a:pPr lvl="0"/>
            <a:r>
              <a:rPr kumimoji="0" lang="ru-RU" sz="2000" b="1" i="0" u="none" strike="noStrike" kern="0" cap="none" spc="0" normalizeH="0" noProof="0" dirty="0">
                <a:ln>
                  <a:noFill/>
                </a:ln>
                <a:solidFill>
                  <a:schemeClr val="bg1"/>
                </a:solidFill>
                <a:effectLst/>
                <a:uLnTx/>
                <a:uFillTx/>
                <a:latin typeface="Times New Roman" panose="02020603050405020304" pitchFamily="18" charset="0"/>
                <a:ea typeface="+mj-ea"/>
                <a:cs typeface="Times New Roman" panose="02020603050405020304" pitchFamily="18" charset="0"/>
              </a:rPr>
              <a:t>                                                     </a:t>
            </a:r>
            <a:r>
              <a:rPr kumimoji="0" lang="ru-RU" sz="2000" b="1" i="0" u="none" strike="noStrike" kern="0" cap="none" spc="0" normalizeH="0" baseline="0" noProof="0" dirty="0">
                <a:ln>
                  <a:noFill/>
                </a:ln>
                <a:solidFill>
                  <a:schemeClr val="bg1"/>
                </a:solidFill>
                <a:effectLst/>
                <a:uLnTx/>
                <a:uFillTx/>
                <a:latin typeface="Times New Roman" panose="02020603050405020304" pitchFamily="18" charset="0"/>
                <a:ea typeface="+mj-ea"/>
                <a:cs typeface="Times New Roman" panose="02020603050405020304" pitchFamily="18" charset="0"/>
              </a:rPr>
              <a:t>Сара </a:t>
            </a:r>
            <a:r>
              <a:rPr kumimoji="0" lang="ru-RU" sz="2000" b="1" i="0" u="none" strike="noStrike" kern="0" cap="none" spc="0" normalizeH="0" baseline="0" noProof="0" dirty="0" err="1">
                <a:ln>
                  <a:noFill/>
                </a:ln>
                <a:solidFill>
                  <a:schemeClr val="bg1"/>
                </a:solidFill>
                <a:effectLst/>
                <a:uLnTx/>
                <a:uFillTx/>
                <a:latin typeface="Times New Roman" panose="02020603050405020304" pitchFamily="18" charset="0"/>
                <a:ea typeface="+mj-ea"/>
                <a:cs typeface="Times New Roman" panose="02020603050405020304" pitchFamily="18" charset="0"/>
              </a:rPr>
              <a:t>Дессен</a:t>
            </a:r>
            <a:endParaRPr kumimoji="0" lang="ru-RU" sz="2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123728" y="2828836"/>
            <a:ext cx="4572000" cy="369332"/>
          </a:xfrm>
          <a:prstGeom prst="rect">
            <a:avLst/>
          </a:prstGeom>
        </p:spPr>
        <p:txBody>
          <a:bodyPr>
            <a:spAutoFit/>
          </a:bodyPr>
          <a:lstStyle/>
          <a:p>
            <a:r>
              <a:rPr lang="ru-RU" dirty="0"/>
              <a:t>.</a:t>
            </a:r>
          </a:p>
        </p:txBody>
      </p:sp>
      <p:sp>
        <p:nvSpPr>
          <p:cNvPr id="4" name="Прямоугольник 3"/>
          <p:cNvSpPr/>
          <p:nvPr/>
        </p:nvSpPr>
        <p:spPr>
          <a:xfrm>
            <a:off x="755576" y="2928934"/>
            <a:ext cx="8002622" cy="1446550"/>
          </a:xfrm>
          <a:prstGeom prst="rect">
            <a:avLst/>
          </a:prstGeom>
        </p:spPr>
        <p:txBody>
          <a:bodyPr wrap="square">
            <a:spAutoFit/>
          </a:bodyPr>
          <a:lstStyle/>
          <a:p>
            <a:r>
              <a:rPr lang="ru-RU" sz="4400" b="1" i="1" dirty="0">
                <a:solidFill>
                  <a:schemeClr val="bg1"/>
                </a:solidFill>
                <a:latin typeface="Times New Roman" panose="02020603050405020304" pitchFamily="18" charset="0"/>
                <a:cs typeface="Times New Roman" panose="02020603050405020304" pitchFamily="18" charset="0"/>
              </a:rPr>
              <a:t>Военная летопись моей семьи</a:t>
            </a:r>
          </a:p>
          <a:p>
            <a:r>
              <a:rPr lang="ru-RU" sz="4400" b="1" i="1">
                <a:solidFill>
                  <a:schemeClr val="bg1"/>
                </a:solidFill>
                <a:latin typeface="Times New Roman" panose="02020603050405020304" pitchFamily="18" charset="0"/>
                <a:cs typeface="Times New Roman" panose="02020603050405020304" pitchFamily="18" charset="0"/>
              </a:rPr>
              <a:t>1 часть</a:t>
            </a:r>
            <a:endParaRPr lang="ru-RU" sz="4400" b="1" i="1" dirty="0">
              <a:solidFill>
                <a:schemeClr val="bg1"/>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291473" y="4941168"/>
            <a:ext cx="4572000" cy="369332"/>
          </a:xfrm>
          <a:prstGeom prst="rect">
            <a:avLst/>
          </a:prstGeom>
        </p:spPr>
        <p:txBody>
          <a:bodyPr>
            <a:spAutoFit/>
          </a:bodyPr>
          <a:lstStyle/>
          <a:p>
            <a:r>
              <a:rPr lang="ru-RU" dirty="0"/>
              <a:t>.</a:t>
            </a:r>
          </a:p>
        </p:txBody>
      </p:sp>
      <p:sp>
        <p:nvSpPr>
          <p:cNvPr id="7" name="Прямоугольник 6"/>
          <p:cNvSpPr/>
          <p:nvPr/>
        </p:nvSpPr>
        <p:spPr>
          <a:xfrm>
            <a:off x="5940152" y="5229200"/>
            <a:ext cx="3063024" cy="830997"/>
          </a:xfrm>
          <a:prstGeom prst="rect">
            <a:avLst/>
          </a:prstGeom>
        </p:spPr>
        <p:txBody>
          <a:bodyPr wrap="square">
            <a:spAutoFit/>
          </a:bodyPr>
          <a:lstStyle/>
          <a:p>
            <a:pPr lvl="0" fontAlgn="base">
              <a:buClr>
                <a:srgbClr val="C32D2E"/>
              </a:buClr>
              <a:buSzPct val="95000"/>
            </a:pPr>
            <a:r>
              <a:rPr lang="ru-RU" sz="1200" b="1" dirty="0">
                <a:solidFill>
                  <a:schemeClr val="bg1"/>
                </a:solidFill>
                <a:latin typeface="Times New Roman" panose="02020603050405020304" pitchFamily="18" charset="0"/>
                <a:cs typeface="Times New Roman" panose="02020603050405020304" pitchFamily="18" charset="0"/>
              </a:rPr>
              <a:t>Выполнили: учащаяся  </a:t>
            </a:r>
            <a:r>
              <a:rPr lang="ru-RU" altLang="ru-RU" sz="1200" b="1" dirty="0">
                <a:solidFill>
                  <a:schemeClr val="bg1"/>
                </a:solidFill>
                <a:latin typeface="Times New Roman" panose="02020603050405020304" pitchFamily="18" charset="0"/>
                <a:cs typeface="Times New Roman" panose="02020603050405020304" pitchFamily="18" charset="0"/>
              </a:rPr>
              <a:t>МБОУ  ООШ № 77  города</a:t>
            </a:r>
            <a:r>
              <a:rPr lang="en-US" altLang="ru-RU" sz="1200" b="1" dirty="0">
                <a:solidFill>
                  <a:schemeClr val="bg1"/>
                </a:solidFill>
                <a:latin typeface="Times New Roman" panose="02020603050405020304" pitchFamily="18" charset="0"/>
                <a:cs typeface="Times New Roman" panose="02020603050405020304" pitchFamily="18" charset="0"/>
              </a:rPr>
              <a:t> </a:t>
            </a:r>
            <a:r>
              <a:rPr lang="ru-RU" altLang="ru-RU" sz="1200" b="1" dirty="0">
                <a:solidFill>
                  <a:schemeClr val="bg1"/>
                </a:solidFill>
                <a:latin typeface="Times New Roman" panose="02020603050405020304" pitchFamily="18" charset="0"/>
                <a:cs typeface="Times New Roman" panose="02020603050405020304" pitchFamily="18" charset="0"/>
              </a:rPr>
              <a:t>Тюмени  и сотрудники </a:t>
            </a:r>
            <a:endParaRPr lang="ru-RU" sz="1200" b="1" dirty="0">
              <a:solidFill>
                <a:schemeClr val="bg1"/>
              </a:solidFill>
              <a:latin typeface="Times New Roman" panose="02020603050405020304" pitchFamily="18" charset="0"/>
              <a:cs typeface="Times New Roman" panose="02020603050405020304" pitchFamily="18" charset="0"/>
            </a:endParaRPr>
          </a:p>
          <a:p>
            <a:pPr lvl="0"/>
            <a:r>
              <a:rPr lang="ru-RU" sz="1200" b="1" dirty="0">
                <a:solidFill>
                  <a:schemeClr val="bg1"/>
                </a:solidFill>
                <a:latin typeface="Times New Roman" panose="02020603050405020304" pitchFamily="18" charset="0"/>
                <a:cs typeface="Times New Roman" panose="02020603050405020304" pitchFamily="18" charset="0"/>
              </a:rPr>
              <a:t>Руководитель: Борисенко Марина Анатольевна,</a:t>
            </a:r>
            <a:r>
              <a:rPr lang="en-US" sz="1200" b="1" dirty="0">
                <a:solidFill>
                  <a:schemeClr val="bg1"/>
                </a:solidFill>
                <a:latin typeface="Times New Roman" panose="02020603050405020304" pitchFamily="18" charset="0"/>
                <a:cs typeface="Times New Roman" panose="02020603050405020304" pitchFamily="18" charset="0"/>
              </a:rPr>
              <a:t> </a:t>
            </a:r>
            <a:r>
              <a:rPr lang="ru-RU" sz="1200" b="1" dirty="0">
                <a:solidFill>
                  <a:schemeClr val="bg1"/>
                </a:solidFill>
                <a:latin typeface="Times New Roman" panose="02020603050405020304" pitchFamily="18" charset="0"/>
                <a:cs typeface="Times New Roman" panose="02020603050405020304" pitchFamily="18" charset="0"/>
              </a:rPr>
              <a:t>учитель истории</a:t>
            </a:r>
          </a:p>
        </p:txBody>
      </p:sp>
      <p:pic>
        <p:nvPicPr>
          <p:cNvPr id="2050" name="Picture 2" descr="http://www.kop.ru/upload/iblock/7de/7deff281497b0829aa00f32c8ccaf27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897" y="260648"/>
            <a:ext cx="2298775" cy="201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649072"/>
      </p:ext>
    </p:extLst>
  </p:cSld>
  <p:clrMapOvr>
    <a:masterClrMapping/>
  </p:clrMapOvr>
  <p:transition spd="slow" advTm="6044">
    <p:cut/>
  </p:transition>
  <p:extLst mod="1">
    <p:ext uri="{E180D4A7-C9FB-4DFB-919C-405C955672EB}">
      <p14:showEvtLst xmlns:p14="http://schemas.microsoft.com/office/powerpoint/2010/main">
        <p14:playEvt time="0" objId="512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Объект 4" descr="http://voenchel.ru/uploads/posts/2015-03/1427096658_14.jpg"/>
          <p:cNvPicPr>
            <a:picLocks/>
          </p:cNvPicPr>
          <p:nvPr/>
        </p:nvPicPr>
        <p:blipFill>
          <a:blip r:embed="rId2" cstate="print"/>
          <a:srcRect/>
          <a:stretch>
            <a:fillRect/>
          </a:stretch>
        </p:blipFill>
        <p:spPr bwMode="auto">
          <a:xfrm>
            <a:off x="323528" y="2093232"/>
            <a:ext cx="1823864" cy="2230507"/>
          </a:xfrm>
          <a:prstGeom prst="rect">
            <a:avLst/>
          </a:prstGeom>
          <a:noFill/>
          <a:ln w="9525">
            <a:noFill/>
            <a:miter lim="800000"/>
            <a:headEnd/>
            <a:tailEnd/>
          </a:ln>
        </p:spPr>
      </p:pic>
      <p:sp>
        <p:nvSpPr>
          <p:cNvPr id="8" name="Прямоугольник 7"/>
          <p:cNvSpPr/>
          <p:nvPr/>
        </p:nvSpPr>
        <p:spPr>
          <a:xfrm>
            <a:off x="3527846" y="688433"/>
            <a:ext cx="5436641" cy="4462760"/>
          </a:xfrm>
          <a:prstGeom prst="rect">
            <a:avLst/>
          </a:prstGeom>
        </p:spPr>
        <p:txBody>
          <a:bodyPr wrap="square">
            <a:spAutoFit/>
          </a:bodyPr>
          <a:lstStyle/>
          <a:p>
            <a:pPr algn="just"/>
            <a:r>
              <a:rPr lang="ru-RU" sz="2000" b="1" dirty="0" err="1">
                <a:solidFill>
                  <a:srgbClr val="373737"/>
                </a:solidFill>
                <a:latin typeface="Times New Roman"/>
                <a:ea typeface="Times New Roman"/>
              </a:rPr>
              <a:t>Бархатова</a:t>
            </a:r>
            <a:r>
              <a:rPr lang="ru-RU" sz="2000" b="1" dirty="0">
                <a:solidFill>
                  <a:srgbClr val="373737"/>
                </a:solidFill>
                <a:latin typeface="Times New Roman"/>
                <a:ea typeface="Times New Roman"/>
              </a:rPr>
              <a:t> Валентина Сергеевна</a:t>
            </a:r>
            <a:r>
              <a:rPr lang="ru-RU" sz="2000" dirty="0">
                <a:solidFill>
                  <a:srgbClr val="373737"/>
                </a:solidFill>
                <a:latin typeface="Times New Roman"/>
                <a:ea typeface="Times New Roman"/>
              </a:rPr>
              <a:t> родилась 1924году,  в селе Иртыш,  мечтала стать летчиком. 22 июня 1941 получила аттестат зрелости. Мечты прервала война.</a:t>
            </a:r>
            <a:r>
              <a:rPr lang="ru-RU" sz="2000" dirty="0">
                <a:solidFill>
                  <a:srgbClr val="373737"/>
                </a:solidFill>
                <a:latin typeface="Times New Roman"/>
                <a:ea typeface="Times New Roman"/>
                <a:cs typeface="Times New Roman"/>
              </a:rPr>
              <a:t> Летом 1942-го Валю зачислили на курсы механиков-водителей танка. Под Сталинградом первый раз вступила в бой. А потом бесстрашная сибирячка в составе танкового корпуса громила врага везде, куда забрасывала ее фронтовая судьба. Гимнастерку девушки украшали боевые награды - медаль «За отвагу», ордена Красной Звезды (за форсирование Днепра) и Славы III степени. Четвертый орден она получит посмертно 9 мая 1944года.</a:t>
            </a:r>
            <a:endParaRPr lang="ru-RU" sz="2000" dirty="0"/>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543" y="4437112"/>
            <a:ext cx="1095019" cy="183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4725144"/>
            <a:ext cx="1404237" cy="1402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Объект 3" descr="DSC01382"/>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323815"/>
            <a:ext cx="2448272" cy="3442794"/>
          </a:xfrm>
          <a:prstGeom prst="rect">
            <a:avLst/>
          </a:prstGeom>
          <a:noFill/>
          <a:ln>
            <a:noFill/>
          </a:ln>
        </p:spPr>
      </p:pic>
      <p:sp>
        <p:nvSpPr>
          <p:cNvPr id="4" name="Прямоугольник 3"/>
          <p:cNvSpPr/>
          <p:nvPr/>
        </p:nvSpPr>
        <p:spPr>
          <a:xfrm>
            <a:off x="4139952" y="476672"/>
            <a:ext cx="4214810" cy="4062651"/>
          </a:xfrm>
          <a:prstGeom prst="rect">
            <a:avLst/>
          </a:prstGeom>
        </p:spPr>
        <p:txBody>
          <a:bodyPr wrap="square">
            <a:spAutoFit/>
          </a:bodyPr>
          <a:lstStyle/>
          <a:p>
            <a:pPr lvl="0" algn="just"/>
            <a:r>
              <a:rPr lang="ru-RU" sz="2000" b="1" dirty="0" err="1">
                <a:solidFill>
                  <a:srgbClr val="000000"/>
                </a:solidFill>
                <a:latin typeface="Times New Roman"/>
                <a:ea typeface="Calibri"/>
              </a:rPr>
              <a:t>Викулов</a:t>
            </a:r>
            <a:r>
              <a:rPr lang="ru-RU" sz="2000" b="1" dirty="0">
                <a:solidFill>
                  <a:srgbClr val="000000"/>
                </a:solidFill>
                <a:latin typeface="Times New Roman"/>
                <a:ea typeface="Calibri"/>
              </a:rPr>
              <a:t>  Григорий </a:t>
            </a:r>
            <a:r>
              <a:rPr lang="ru-RU" sz="2000" b="1" dirty="0" err="1">
                <a:solidFill>
                  <a:srgbClr val="000000"/>
                </a:solidFill>
                <a:latin typeface="Times New Roman"/>
                <a:ea typeface="Calibri"/>
              </a:rPr>
              <a:t>Артамонович</a:t>
            </a:r>
            <a:r>
              <a:rPr lang="ru-RU" sz="2000" b="1" dirty="0">
                <a:solidFill>
                  <a:srgbClr val="000000"/>
                </a:solidFill>
                <a:latin typeface="Times New Roman"/>
                <a:ea typeface="Calibri"/>
              </a:rPr>
              <a:t> </a:t>
            </a:r>
            <a:r>
              <a:rPr lang="ru-RU" sz="2000" dirty="0">
                <a:latin typeface="Times New Roman"/>
                <a:ea typeface="Calibri"/>
              </a:rPr>
              <a:t>родился в 1904 году. Григория призвали на фронт рядовым с самого начала войны в 1941году.  Война для него закончилась в 1945 году. За проявленный героизм награждён медалями и орденом Красной Звезды. В боях  был дважды ранен. Одно ранение было тяжёлым: в голову. После этого ранения Григорий </a:t>
            </a:r>
            <a:r>
              <a:rPr lang="ru-RU" sz="2000" dirty="0" err="1">
                <a:latin typeface="Times New Roman"/>
                <a:ea typeface="Calibri"/>
              </a:rPr>
              <a:t>Артамонович</a:t>
            </a:r>
            <a:r>
              <a:rPr lang="ru-RU" sz="2000" dirty="0">
                <a:latin typeface="Times New Roman"/>
                <a:ea typeface="Calibri"/>
              </a:rPr>
              <a:t> служил при госпитале. </a:t>
            </a:r>
            <a:endParaRPr lang="ru-RU" sz="2000" dirty="0">
              <a:latin typeface="Times New Roman"/>
            </a:endParaRPr>
          </a:p>
          <a:p>
            <a:pPr algn="just"/>
            <a:endParaRPr lang="ru-RU" dirty="0"/>
          </a:p>
        </p:txBody>
      </p:sp>
      <p:sp>
        <p:nvSpPr>
          <p:cNvPr id="2" name="Прямоугольник 1"/>
          <p:cNvSpPr/>
          <p:nvPr/>
        </p:nvSpPr>
        <p:spPr>
          <a:xfrm>
            <a:off x="3563888" y="5229200"/>
            <a:ext cx="2286000" cy="707886"/>
          </a:xfrm>
          <a:prstGeom prst="rect">
            <a:avLst/>
          </a:prstGeom>
        </p:spPr>
        <p:txBody>
          <a:bodyPr>
            <a:spAutoFit/>
          </a:bodyPr>
          <a:lstStyle/>
          <a:p>
            <a:r>
              <a:rPr lang="ru-RU" sz="2000" dirty="0">
                <a:solidFill>
                  <a:srgbClr val="000000"/>
                </a:solidFill>
                <a:latin typeface="Times New Roman"/>
                <a:ea typeface="Calibri"/>
              </a:rPr>
              <a:t>На фотографии слева</a:t>
            </a:r>
            <a:endParaRPr lang="ru-RU"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04248" y="4788640"/>
            <a:ext cx="1333579" cy="133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7C80C32B-7BF7-4A51-871E-20C98A54CA97}"/>
              </a:ext>
            </a:extLst>
          </p:cNvPr>
          <p:cNvSpPr>
            <a:spLocks noGrp="1"/>
          </p:cNvSpPr>
          <p:nvPr>
            <p:ph idx="1"/>
          </p:nvPr>
        </p:nvSpPr>
        <p:spPr>
          <a:xfrm>
            <a:off x="1835696" y="116632"/>
            <a:ext cx="7272808" cy="4525963"/>
          </a:xfrm>
        </p:spPr>
        <p:txBody>
          <a:bodyPr/>
          <a:lstStyle/>
          <a:p>
            <a:pPr marL="0" indent="0">
              <a:buNone/>
            </a:pPr>
            <a:r>
              <a:rPr lang="ru-RU" sz="1800" b="1" dirty="0" err="1">
                <a:latin typeface="Times New Roman" panose="02020603050405020304" pitchFamily="18" charset="0"/>
                <a:cs typeface="Times New Roman" panose="02020603050405020304" pitchFamily="18" charset="0"/>
              </a:rPr>
              <a:t>Волощук</a:t>
            </a:r>
            <a:r>
              <a:rPr lang="ru-RU" sz="1800" b="1" dirty="0">
                <a:latin typeface="Times New Roman" panose="02020603050405020304" pitchFamily="18" charset="0"/>
                <a:cs typeface="Times New Roman" panose="02020603050405020304" pitchFamily="18" charset="0"/>
              </a:rPr>
              <a:t> Михаил Акимович</a:t>
            </a:r>
            <a:r>
              <a:rPr lang="ru-RU" sz="1800" b="1" kern="1200" dirty="0">
                <a:solidFill>
                  <a:srgbClr val="000000"/>
                </a:solidFill>
                <a:latin typeface="Times New Roman" panose="02020603050405020304" pitchFamily="18" charset="0"/>
                <a:ea typeface="Times New Roman"/>
                <a:cs typeface="Times New Roman" panose="02020603050405020304" pitchFamily="18" charset="0"/>
              </a:rPr>
              <a:t> </a:t>
            </a:r>
            <a:r>
              <a:rPr lang="ru-RU" sz="1800" kern="1200" dirty="0">
                <a:solidFill>
                  <a:srgbClr val="000000"/>
                </a:solidFill>
                <a:latin typeface="Times New Roman" panose="02020603050405020304" pitchFamily="18" charset="0"/>
                <a:ea typeface="Times New Roman"/>
                <a:cs typeface="Times New Roman" panose="02020603050405020304" pitchFamily="18" charset="0"/>
              </a:rPr>
              <a:t>родился 1912 году в городе Болотное,  Новосибирской области.</a:t>
            </a:r>
          </a:p>
          <a:p>
            <a:pPr marL="0" indent="0">
              <a:buNone/>
            </a:pPr>
            <a:r>
              <a:rPr lang="ru-RU" sz="1800" kern="1200" dirty="0">
                <a:solidFill>
                  <a:srgbClr val="000000"/>
                </a:solidFill>
                <a:latin typeface="Times New Roman" panose="02020603050405020304" pitchFamily="18" charset="0"/>
                <a:cs typeface="Times New Roman" panose="02020603050405020304" pitchFamily="18" charset="0"/>
              </a:rPr>
              <a:t>В 1939 году окончил Томское артиллерийское училище. Поступил на службу в сентябре 1941г.  в звании лейтенанта. </a:t>
            </a:r>
          </a:p>
          <a:p>
            <a:pPr marL="0" indent="0">
              <a:buNone/>
            </a:pPr>
            <a:r>
              <a:rPr lang="ru-RU" sz="1800" kern="1200" dirty="0">
                <a:latin typeface="Times New Roman" panose="02020603050405020304" pitchFamily="18" charset="0"/>
                <a:cs typeface="Times New Roman" panose="02020603050405020304" pitchFamily="18" charset="0"/>
              </a:rPr>
              <a:t>Служил в 86 гвардейском минометном </a:t>
            </a:r>
            <a:r>
              <a:rPr lang="ru-RU" sz="1800" kern="1200" dirty="0" err="1">
                <a:latin typeface="Times New Roman" panose="02020603050405020304" pitchFamily="18" charset="0"/>
                <a:cs typeface="Times New Roman" panose="02020603050405020304" pitchFamily="18" charset="0"/>
              </a:rPr>
              <a:t>Уманско</a:t>
            </a:r>
            <a:r>
              <a:rPr lang="ru-RU" sz="1800" kern="1200" dirty="0">
                <a:latin typeface="Times New Roman" panose="02020603050405020304" pitchFamily="18" charset="0"/>
                <a:cs typeface="Times New Roman" panose="02020603050405020304" pitchFamily="18" charset="0"/>
              </a:rPr>
              <a:t> – Варшавском Краснознаменном орденов Суворова, Кутузова, Александра Невского полку в стрелковой части №  382.</a:t>
            </a:r>
          </a:p>
          <a:p>
            <a:pPr marL="0" indent="0">
              <a:buNone/>
            </a:pPr>
            <a:r>
              <a:rPr lang="ru-RU" sz="1800" dirty="0">
                <a:solidFill>
                  <a:prstClr val="black"/>
                </a:solidFill>
                <a:latin typeface="Times New Roman" panose="02020603050405020304" pitchFamily="18" charset="0"/>
                <a:cs typeface="Times New Roman" panose="02020603050405020304" pitchFamily="18" charset="0"/>
              </a:rPr>
              <a:t>Воевал на Калининском, Волховском, Брянском, Центральном, </a:t>
            </a:r>
          </a:p>
          <a:p>
            <a:pPr marL="0" indent="0">
              <a:buNone/>
            </a:pPr>
            <a:r>
              <a:rPr lang="ru-RU" sz="1800" dirty="0">
                <a:solidFill>
                  <a:prstClr val="black"/>
                </a:solidFill>
                <a:latin typeface="Times New Roman" panose="02020603050405020304" pitchFamily="18" charset="0"/>
                <a:cs typeface="Times New Roman" panose="02020603050405020304" pitchFamily="18" charset="0"/>
              </a:rPr>
              <a:t>2 Украинском и 1 Белорусском фронтах. Закончил войну в звании гвардий подполковника.</a:t>
            </a:r>
          </a:p>
          <a:p>
            <a:pPr marL="0" indent="0">
              <a:buNone/>
            </a:pPr>
            <a:r>
              <a:rPr lang="ru-RU" sz="1800" dirty="0">
                <a:solidFill>
                  <a:prstClr val="black"/>
                </a:solidFill>
                <a:latin typeface="Times New Roman" panose="02020603050405020304" pitchFamily="18" charset="0"/>
                <a:cs typeface="Times New Roman" panose="02020603050405020304" pitchFamily="18" charset="0"/>
              </a:rPr>
              <a:t>На западном фронте в январе 1942 года получил тяжелое ранение, в августе 1943 года на Центральном фронте снова получил  легкое ранение.</a:t>
            </a:r>
          </a:p>
          <a:p>
            <a:pPr marL="0" indent="0">
              <a:buNone/>
            </a:pPr>
            <a:r>
              <a:rPr lang="ru-RU" sz="1800" dirty="0">
                <a:solidFill>
                  <a:prstClr val="black"/>
                </a:solidFill>
                <a:latin typeface="Times New Roman" panose="02020603050405020304" pitchFamily="18" charset="0"/>
                <a:cs typeface="Times New Roman" panose="02020603050405020304" pitchFamily="18" charset="0"/>
              </a:rPr>
              <a:t>За свои боевые подвиги, за стойкость и верность Родине награжден орденом Отечественной войны</a:t>
            </a:r>
            <a:r>
              <a:rPr lang="en-US" sz="1800" dirty="0">
                <a:solidFill>
                  <a:prstClr val="black"/>
                </a:solidFill>
                <a:latin typeface="Times New Roman" panose="02020603050405020304" pitchFamily="18" charset="0"/>
                <a:cs typeface="Times New Roman" panose="02020603050405020304" pitchFamily="18" charset="0"/>
              </a:rPr>
              <a:t> I</a:t>
            </a:r>
            <a:r>
              <a:rPr lang="ru-RU" sz="1800" dirty="0">
                <a:solidFill>
                  <a:prstClr val="black"/>
                </a:solidFill>
                <a:latin typeface="Times New Roman" panose="02020603050405020304" pitchFamily="18" charset="0"/>
                <a:cs typeface="Times New Roman" panose="02020603050405020304" pitchFamily="18" charset="0"/>
              </a:rPr>
              <a:t> степени (28 февраля 1945г), Медалью «За оборону Ленинграда», орденами Красной звезды (10 февраля 1942г., 16 июля 1943г., 7 июля 1945г.). </a:t>
            </a:r>
          </a:p>
          <a:p>
            <a:pPr marL="0" indent="0">
              <a:buNone/>
            </a:pPr>
            <a:r>
              <a:rPr lang="ru-RU" sz="1800" dirty="0">
                <a:solidFill>
                  <a:prstClr val="black"/>
                </a:solidFill>
                <a:latin typeface="Times New Roman" panose="02020603050405020304" pitchFamily="18" charset="0"/>
                <a:cs typeface="Times New Roman" panose="02020603050405020304" pitchFamily="18" charset="0"/>
              </a:rPr>
              <a:t>Его не стало 10.03.1986 году. </a:t>
            </a:r>
            <a:endParaRPr lang="ru-RU" sz="1800" dirty="0">
              <a:solidFill>
                <a:srgbClr val="FF0000"/>
              </a:solidFill>
              <a:latin typeface="Times New Roman" panose="02020603050405020304" pitchFamily="18" charset="0"/>
              <a:cs typeface="Times New Roman" panose="02020603050405020304" pitchFamily="18" charset="0"/>
            </a:endParaRPr>
          </a:p>
        </p:txBody>
      </p:sp>
      <p:pic>
        <p:nvPicPr>
          <p:cNvPr id="5" name="Рисунок 4">
            <a:extLst>
              <a:ext uri="{FF2B5EF4-FFF2-40B4-BE49-F238E27FC236}">
                <a16:creationId xmlns:a16="http://schemas.microsoft.com/office/drawing/2014/main" id="{4D400247-CCEA-4217-907E-BDE99532F4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366882"/>
            <a:ext cx="1515522" cy="2124236"/>
          </a:xfrm>
          <a:prstGeom prst="rect">
            <a:avLst/>
          </a:prstGeom>
        </p:spPr>
      </p:pic>
      <p:pic>
        <p:nvPicPr>
          <p:cNvPr id="6" name="Рисунок 5">
            <a:extLst>
              <a:ext uri="{FF2B5EF4-FFF2-40B4-BE49-F238E27FC236}">
                <a16:creationId xmlns:a16="http://schemas.microsoft.com/office/drawing/2014/main" id="{DA482DA4-F17E-4957-A655-A028B8AD1352}"/>
              </a:ext>
            </a:extLst>
          </p:cNvPr>
          <p:cNvPicPr>
            <a:picLocks noChangeAspect="1"/>
          </p:cNvPicPr>
          <p:nvPr/>
        </p:nvPicPr>
        <p:blipFill>
          <a:blip r:embed="rId3"/>
          <a:stretch>
            <a:fillRect/>
          </a:stretch>
        </p:blipFill>
        <p:spPr>
          <a:xfrm>
            <a:off x="7421584" y="4941168"/>
            <a:ext cx="1457070" cy="1457070"/>
          </a:xfrm>
          <a:prstGeom prst="rect">
            <a:avLst/>
          </a:prstGeom>
        </p:spPr>
      </p:pic>
      <p:pic>
        <p:nvPicPr>
          <p:cNvPr id="7" name="Рисунок 6">
            <a:extLst>
              <a:ext uri="{FF2B5EF4-FFF2-40B4-BE49-F238E27FC236}">
                <a16:creationId xmlns:a16="http://schemas.microsoft.com/office/drawing/2014/main" id="{737EF415-7596-4326-AF04-412805AA5E56}"/>
              </a:ext>
            </a:extLst>
          </p:cNvPr>
          <p:cNvPicPr>
            <a:picLocks noChangeAspect="1"/>
          </p:cNvPicPr>
          <p:nvPr/>
        </p:nvPicPr>
        <p:blipFill>
          <a:blip r:embed="rId4"/>
          <a:stretch>
            <a:fillRect/>
          </a:stretch>
        </p:blipFill>
        <p:spPr>
          <a:xfrm>
            <a:off x="5796136" y="5373216"/>
            <a:ext cx="1294246" cy="1294246"/>
          </a:xfrm>
          <a:prstGeom prst="rect">
            <a:avLst/>
          </a:prstGeom>
        </p:spPr>
      </p:pic>
    </p:spTree>
    <p:extLst>
      <p:ext uri="{BB962C8B-B14F-4D97-AF65-F5344CB8AC3E}">
        <p14:creationId xmlns:p14="http://schemas.microsoft.com/office/powerpoint/2010/main" val="2222059452"/>
      </p:ext>
    </p:extLst>
  </p:cSld>
  <p:clrMapOvr>
    <a:masterClrMapping/>
  </p:clrMapOvr>
  <p:transition advClick="0" advTm="11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51920" y="476672"/>
            <a:ext cx="5112568" cy="5507662"/>
          </a:xfrm>
          <a:prstGeom prst="rect">
            <a:avLst/>
          </a:prstGeom>
        </p:spPr>
        <p:txBody>
          <a:bodyPr wrap="square">
            <a:spAutoFit/>
          </a:bodyPr>
          <a:lstStyle/>
          <a:p>
            <a:pPr lvl="0" algn="just">
              <a:lnSpc>
                <a:spcPct val="115000"/>
              </a:lnSpc>
              <a:spcAft>
                <a:spcPts val="1000"/>
              </a:spcAft>
              <a:tabLst>
                <a:tab pos="5940425" algn="r"/>
              </a:tabLst>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Красноармеец, беспартийный, убит в 1944 году</a:t>
            </a:r>
            <a:r>
              <a:rPr lang="ru-RU"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 восточной окраине 1,4 км от города Косов, Станиславской области, ныне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Ивано</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Франковкая</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область. Захоронен в братской могиле, из 199 человек (№ захоронения ВМЦ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зу</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380-09-152). Последнее место службы 2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ВДГв</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дивизия. (Книга памяти Тюменская область, том 5). О том, как погиб Золотов Т.М. семья узнала из писем командира, сохранились 2 письма от командира Исаев Петра Георгиевича, полевая почта 59913И. «Под убийственным огнем противника подносил на огневую позицию мины, чем способствовал бесперебойному ведению огня противнику, отражению его контратак.» Имеет награды: медаль «За отвагу» 05.07.1944, награжден за участие в боях за высоту «Безымянная» в районе г. Косов в период с 25 по 29 июня 1944 г. </a:t>
            </a:r>
            <a:endParaRPr lang="ru-RU"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99216" y="3068960"/>
            <a:ext cx="3816424" cy="2676117"/>
          </a:xfrm>
          <a:prstGeom prst="rect">
            <a:avLst/>
          </a:prstGeom>
        </p:spPr>
        <p:txBody>
          <a:bodyPr wrap="square">
            <a:spAutoFit/>
          </a:bodyPr>
          <a:lstStyle/>
          <a:p>
            <a:pPr lvl="0">
              <a:lnSpc>
                <a:spcPct val="115000"/>
              </a:lnSpc>
              <a:spcAft>
                <a:spcPts val="1000"/>
              </a:spcAft>
              <a:tabLst>
                <a:tab pos="5940425" algn="r"/>
              </a:tabLst>
            </a:pP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Золотов Трофим Михайлович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родился 07. 07. 1904года. Когда Трофим Михайлович уходил на фронт, оставалась большая семья, 5 детей. Старшей Екатерине было 15 лет, младшей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Нюрочке</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всего лишь годик. Сохранился  его единственный портрет</a:t>
            </a:r>
            <a:r>
              <a:rPr lang="ru-RU" sz="20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836712"/>
            <a:ext cx="1395731" cy="1944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1800" y="5085185"/>
            <a:ext cx="857576"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865053"/>
      </p:ext>
    </p:extLst>
  </p:cSld>
  <p:clrMapOvr>
    <a:masterClrMapping/>
  </p:clrMapOvr>
  <p:transition advClick="0" advTm="1100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37146" y="188640"/>
            <a:ext cx="4680520" cy="5632311"/>
          </a:xfrm>
          <a:prstGeom prst="rect">
            <a:avLst/>
          </a:prstGeom>
        </p:spPr>
        <p:txBody>
          <a:bodyPr wrap="square">
            <a:spAutoFit/>
          </a:bodyPr>
          <a:lstStyle/>
          <a:p>
            <a:pPr lvl="0" algn="just">
              <a:tabLst>
                <a:tab pos="5940425" algn="r"/>
              </a:tabLst>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Участвовал в боях за освобождение от фашистов Литвы, Латвии, Белоруссии, Польши. В январе 1945 был ранен, при взрыве снаряда его завалило землей, раздавило плечо, получил контузию и ослеп. Месяц лежал в госпитале, сделали операцию на глаз. После госпиталя комиссовали и оставили работать при госпитале до конца войны. Но назревала война с Японией и весь госпиталь отправили в Хабаровск, ближе к боевым действиям.</a:t>
            </a:r>
            <a:r>
              <a:rPr lang="ru-RU"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lvl="0" algn="just">
              <a:tabLst>
                <a:tab pos="5940425" algn="r"/>
              </a:tabLst>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В1946 году демобилизовали. Организатор сельскохозяйственного производства, кавалер ордена Отечественной войны. </a:t>
            </a:r>
          </a:p>
          <a:p>
            <a:pPr lvl="0" algn="just">
              <a:tabLst>
                <a:tab pos="5940425" algn="r"/>
              </a:tabLst>
            </a:pP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Награды ветерана:</a:t>
            </a: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Медаль «За победу над Германией в Великой Отечественной войне 1941-1945», медаль «За победу над Японией», медаль  «Ветеран труда», медаль «За освоение целины»</a:t>
            </a:r>
            <a:r>
              <a:rPr lang="ru-RU"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ru-RU" dirty="0">
                <a:solidFill>
                  <a:prstClr val="black"/>
                </a:solidFill>
                <a:latin typeface="Times New Roman" panose="02020603050405020304" pitchFamily="18" charset="0"/>
                <a:cs typeface="Times New Roman" panose="02020603050405020304" pitchFamily="18" charset="0"/>
              </a:rPr>
              <a:t>Его не стало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08.09.2018 года.</a:t>
            </a:r>
          </a:p>
        </p:txBody>
      </p:sp>
      <p:sp>
        <p:nvSpPr>
          <p:cNvPr id="3" name="Прямоугольник 2"/>
          <p:cNvSpPr/>
          <p:nvPr/>
        </p:nvSpPr>
        <p:spPr>
          <a:xfrm>
            <a:off x="130825" y="1791423"/>
            <a:ext cx="4104456" cy="5078313"/>
          </a:xfrm>
          <a:prstGeom prst="rect">
            <a:avLst/>
          </a:prstGeom>
        </p:spPr>
        <p:txBody>
          <a:bodyPr wrap="square">
            <a:spAutoFit/>
          </a:bodyPr>
          <a:lstStyle/>
          <a:p>
            <a:pPr lvl="0" algn="just">
              <a:spcAft>
                <a:spcPts val="1000"/>
              </a:spcAft>
              <a:tabLst>
                <a:tab pos="5940425" algn="r"/>
              </a:tabLst>
            </a:pP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Коркин Иван </a:t>
            </a:r>
            <a:r>
              <a:rPr lang="ru-RU" b="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Никонович</a:t>
            </a: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родился 20.08.1925года</a:t>
            </a: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в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Актабане</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Курганской области. В армию призван Омским РВК. Прошел военную подготовку в Омском стрелковом батальоне. Связист по специальности радист, рядовой солдат. Зимой 1943 года  отправили на фронт. Воевал на Первом Прибалтийском фронте. Основным средством обнаружения немецких самолетов в зоне ПВО являлась служба воздушного наблюдения, оповещения и связи (ВНОС).  На подразделение ВНОС возлагались следующие задачи: обнаружение воздушного противника,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оповещание</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войск (объектов), наведение своей авиации на воздушные и наземные цели. </a:t>
            </a:r>
            <a:endParaRPr lang="ru-RU" dirty="0">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116632"/>
            <a:ext cx="1441200" cy="155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8184" y="5631502"/>
            <a:ext cx="1140736" cy="110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5481864"/>
            <a:ext cx="1037434" cy="1259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4957915"/>
      </p:ext>
    </p:extLst>
  </p:cSld>
  <p:clrMapOvr>
    <a:masterClrMapping/>
  </p:clrMapOvr>
  <p:transition advClick="0" advTm="11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фото ромы"/>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780928"/>
            <a:ext cx="2808312" cy="2541290"/>
          </a:xfrm>
          <a:prstGeom prst="rect">
            <a:avLst/>
          </a:prstGeom>
          <a:noFill/>
          <a:ln>
            <a:noFill/>
          </a:ln>
        </p:spPr>
      </p:pic>
      <p:sp>
        <p:nvSpPr>
          <p:cNvPr id="5" name="Прямоугольник 4"/>
          <p:cNvSpPr/>
          <p:nvPr/>
        </p:nvSpPr>
        <p:spPr>
          <a:xfrm>
            <a:off x="4139952" y="980728"/>
            <a:ext cx="4752528" cy="2616101"/>
          </a:xfrm>
          <a:prstGeom prst="rect">
            <a:avLst/>
          </a:prstGeom>
        </p:spPr>
        <p:txBody>
          <a:bodyPr wrap="square">
            <a:spAutoFit/>
          </a:bodyPr>
          <a:lstStyle/>
          <a:p>
            <a:pPr algn="just">
              <a:spcAft>
                <a:spcPts val="0"/>
              </a:spcAft>
            </a:pPr>
            <a:r>
              <a:rPr lang="ru-RU" sz="2000" b="1" dirty="0">
                <a:latin typeface="Times New Roman"/>
                <a:ea typeface="Times New Roman"/>
                <a:cs typeface="Times New Roman"/>
              </a:rPr>
              <a:t>Курочкин Павел Гаврилович </a:t>
            </a:r>
            <a:r>
              <a:rPr lang="ru-RU" sz="2000" dirty="0">
                <a:latin typeface="Times New Roman"/>
                <a:ea typeface="Times New Roman"/>
                <a:cs typeface="Times New Roman"/>
              </a:rPr>
              <a:t>родился в 1908 году. Воевал под Ленинградом, там был ранен. В госпиталь Павла везли через Ладожское озеро. Награждён орденом Красной Звезды и медалями. Ранение оказалось столь тяжёлым, что  Павел Гаврилович стал инвалидом и на фронт не вернулся.</a:t>
            </a:r>
            <a:endParaRPr lang="ru-RU" sz="2000" dirty="0">
              <a:ea typeface="Calibri"/>
              <a:cs typeface="Times New Roman"/>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992" y="4552609"/>
            <a:ext cx="1541145" cy="1539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164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71800" y="1124744"/>
            <a:ext cx="6045004" cy="2554545"/>
          </a:xfrm>
          <a:prstGeom prst="rect">
            <a:avLst/>
          </a:prstGeom>
        </p:spPr>
        <p:txBody>
          <a:bodyPr wrap="square">
            <a:spAutoFit/>
          </a:bodyPr>
          <a:lstStyle/>
          <a:p>
            <a:pPr lvl="0" algn="just"/>
            <a:r>
              <a:rPr lang="ru-RU" sz="2000" b="1" dirty="0">
                <a:solidFill>
                  <a:srgbClr val="000000"/>
                </a:solidFill>
                <a:latin typeface="Times New Roman"/>
                <a:ea typeface="Calibri"/>
                <a:cs typeface="Times New Roman"/>
              </a:rPr>
              <a:t>Ковалев Владимир Кузьмич, </a:t>
            </a:r>
            <a:r>
              <a:rPr lang="ru-RU" sz="2000" dirty="0">
                <a:latin typeface="Times New Roman"/>
                <a:ea typeface="Calibri"/>
                <a:cs typeface="Times New Roman"/>
              </a:rPr>
              <a:t>участник Сталинградской битвы. В одном из боев его батарея сбила 6 вражеских самолетов. В том бою был тяжело ранен. За героизм Владимир  награжден орденами  Отечественной войны 1 и 2 степени, орденом Красной Звезды, медалями «За  боевые заслуги». В возрасте 97 лет был похоронен в городе Ейске со всеми военными почестями.</a:t>
            </a:r>
            <a:endParaRPr lang="ru-RU" sz="2000" dirty="0">
              <a:ea typeface="Calibri"/>
              <a:cs typeface="Times New Roman"/>
            </a:endParaRP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4" y="4601702"/>
            <a:ext cx="1653695" cy="160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1102" y="4601703"/>
            <a:ext cx="1600722" cy="160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11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3928" y="662173"/>
            <a:ext cx="4968552" cy="5016758"/>
          </a:xfrm>
          <a:prstGeom prst="rect">
            <a:avLst/>
          </a:prstGeom>
        </p:spPr>
        <p:txBody>
          <a:bodyPr wrap="square">
            <a:spAutoFit/>
          </a:bodyPr>
          <a:lstStyle/>
          <a:p>
            <a:pPr lvl="0" algn="just"/>
            <a:r>
              <a:rPr lang="ru-RU" sz="2000" b="1" dirty="0" err="1">
                <a:solidFill>
                  <a:prstClr val="black"/>
                </a:solidFill>
                <a:latin typeface="Times New Roman" panose="02020603050405020304" pitchFamily="18" charset="0"/>
                <a:cs typeface="Times New Roman" panose="02020603050405020304" pitchFamily="18" charset="0"/>
              </a:rPr>
              <a:t>Кулюкин</a:t>
            </a:r>
            <a:r>
              <a:rPr lang="ru-RU" sz="2000" b="1" dirty="0">
                <a:solidFill>
                  <a:prstClr val="black"/>
                </a:solidFill>
                <a:latin typeface="Times New Roman" panose="02020603050405020304" pitchFamily="18" charset="0"/>
                <a:cs typeface="Times New Roman" panose="02020603050405020304" pitchFamily="18" charset="0"/>
              </a:rPr>
              <a:t> Алексей Антонович </a:t>
            </a:r>
            <a:r>
              <a:rPr lang="ru-RU" sz="2000" dirty="0">
                <a:solidFill>
                  <a:prstClr val="black"/>
                </a:solidFill>
                <a:latin typeface="Times New Roman" panose="02020603050405020304" pitchFamily="18" charset="0"/>
                <a:cs typeface="Times New Roman" panose="02020603050405020304" pitchFamily="18" charset="0"/>
              </a:rPr>
              <a:t>родился в 1920 году.</a:t>
            </a:r>
          </a:p>
          <a:p>
            <a:pPr lvl="0" algn="just"/>
            <a:r>
              <a:rPr lang="ru-RU" sz="2000" dirty="0">
                <a:solidFill>
                  <a:prstClr val="black"/>
                </a:solidFill>
                <a:latin typeface="Times New Roman" panose="02020603050405020304" pitchFamily="18" charset="0"/>
                <a:cs typeface="Times New Roman" panose="02020603050405020304" pitchFamily="18" charset="0"/>
              </a:rPr>
              <a:t>Служил в </a:t>
            </a:r>
            <a:r>
              <a:rPr lang="ru-RU" sz="2000" dirty="0" err="1">
                <a:solidFill>
                  <a:prstClr val="black"/>
                </a:solidFill>
                <a:latin typeface="Times New Roman" panose="02020603050405020304" pitchFamily="18" charset="0"/>
                <a:cs typeface="Times New Roman" panose="02020603050405020304" pitchFamily="18" charset="0"/>
              </a:rPr>
              <a:t>гап.РГК</a:t>
            </a:r>
            <a:r>
              <a:rPr lang="ru-RU" sz="2000" dirty="0">
                <a:solidFill>
                  <a:prstClr val="black"/>
                </a:solidFill>
                <a:latin typeface="Times New Roman" panose="02020603050405020304" pitchFamily="18" charset="0"/>
                <a:cs typeface="Times New Roman" panose="02020603050405020304" pitchFamily="18" charset="0"/>
              </a:rPr>
              <a:t> 3 </a:t>
            </a:r>
            <a:r>
              <a:rPr lang="ru-RU" sz="2000" dirty="0" err="1">
                <a:solidFill>
                  <a:prstClr val="black"/>
                </a:solidFill>
                <a:latin typeface="Times New Roman" panose="02020603050405020304" pitchFamily="18" charset="0"/>
                <a:cs typeface="Times New Roman" panose="02020603050405020304" pitchFamily="18" charset="0"/>
              </a:rPr>
              <a:t>УкрФ</a:t>
            </a:r>
            <a:r>
              <a:rPr lang="ru-RU" sz="2000" dirty="0">
                <a:solidFill>
                  <a:prstClr val="black"/>
                </a:solidFill>
                <a:latin typeface="Times New Roman" panose="02020603050405020304" pitchFamily="18" charset="0"/>
                <a:cs typeface="Times New Roman" panose="02020603050405020304" pitchFamily="18" charset="0"/>
              </a:rPr>
              <a:t>. Наводчик. Младший сержант </a:t>
            </a:r>
            <a:r>
              <a:rPr lang="ru-RU" sz="2000" dirty="0" err="1">
                <a:solidFill>
                  <a:prstClr val="black"/>
                </a:solidFill>
                <a:latin typeface="Times New Roman" panose="02020603050405020304" pitchFamily="18" charset="0"/>
                <a:cs typeface="Times New Roman" panose="02020603050405020304" pitchFamily="18" charset="0"/>
              </a:rPr>
              <a:t>Кулюкин</a:t>
            </a:r>
            <a:r>
              <a:rPr lang="ru-RU" sz="2000" dirty="0">
                <a:solidFill>
                  <a:prstClr val="black"/>
                </a:solidFill>
                <a:latin typeface="Times New Roman" panose="02020603050405020304" pitchFamily="18" charset="0"/>
                <a:cs typeface="Times New Roman" panose="02020603050405020304" pitchFamily="18" charset="0"/>
              </a:rPr>
              <a:t> А.А. 23 января 1945 г. в районе </a:t>
            </a:r>
            <a:r>
              <a:rPr lang="ru-RU" sz="2000" dirty="0" err="1">
                <a:solidFill>
                  <a:prstClr val="black"/>
                </a:solidFill>
                <a:latin typeface="Times New Roman" panose="02020603050405020304" pitchFamily="18" charset="0"/>
                <a:cs typeface="Times New Roman" panose="02020603050405020304" pitchFamily="18" charset="0"/>
              </a:rPr>
              <a:t>Баклаш</a:t>
            </a:r>
            <a:r>
              <a:rPr lang="ru-RU" sz="2000" dirty="0">
                <a:solidFill>
                  <a:prstClr val="black"/>
                </a:solidFill>
                <a:latin typeface="Times New Roman" panose="02020603050405020304" pitchFamily="18" charset="0"/>
                <a:cs typeface="Times New Roman" panose="02020603050405020304" pitchFamily="18" charset="0"/>
              </a:rPr>
              <a:t> находился на прямой наводке, в бою быстро и четко наводил орудие на контратакующую пехоту и танки противника. В течении дня им было рассеяно 12 танков и уничтожено до взвода пехоты противника. За отличное выполнение боевых заданий командования на фронте борьбы с немецкими захватчиками и проявленное,  при этом, доблесть и мужество награжден медалью «За отвагу». Имеет награды: Орден Отечественной войны I степени.</a:t>
            </a:r>
          </a:p>
        </p:txBody>
      </p:sp>
      <p:pic>
        <p:nvPicPr>
          <p:cNvPr id="3" name="Рисунок 2">
            <a:extLst>
              <a:ext uri="{FF2B5EF4-FFF2-40B4-BE49-F238E27FC236}">
                <a16:creationId xmlns:a16="http://schemas.microsoft.com/office/drawing/2014/main" id="{B25DDFD8-A5C5-4967-9781-18AEB92367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2132856"/>
            <a:ext cx="1835550" cy="2276872"/>
          </a:xfrm>
          <a:prstGeom prst="rect">
            <a:avLst/>
          </a:prstGeom>
        </p:spPr>
      </p:pic>
      <p:pic>
        <p:nvPicPr>
          <p:cNvPr id="4" name="Рисунок 3">
            <a:extLst>
              <a:ext uri="{FF2B5EF4-FFF2-40B4-BE49-F238E27FC236}">
                <a16:creationId xmlns:a16="http://schemas.microsoft.com/office/drawing/2014/main" id="{94ADF380-7290-41ED-970A-CB8BF031E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4648123"/>
            <a:ext cx="976511" cy="1851177"/>
          </a:xfrm>
          <a:prstGeom prst="rect">
            <a:avLst/>
          </a:prstGeom>
        </p:spPr>
      </p:pic>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6966" y="4869160"/>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0609297"/>
      </p:ext>
    </p:extLst>
  </p:cSld>
  <p:clrMapOvr>
    <a:masterClrMapping/>
  </p:clrMapOvr>
  <p:transition advClick="0" advTm="11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188640"/>
            <a:ext cx="5965003" cy="7048083"/>
          </a:xfrm>
          <a:prstGeom prst="rect">
            <a:avLst/>
          </a:prstGeom>
        </p:spPr>
        <p:txBody>
          <a:bodyPr wrap="square">
            <a:spAutoFit/>
          </a:bodyPr>
          <a:lstStyle/>
          <a:p>
            <a:pPr lvl="0" algn="just"/>
            <a:r>
              <a:rPr lang="ru-RU" sz="2000" b="1" dirty="0">
                <a:solidFill>
                  <a:prstClr val="black"/>
                </a:solidFill>
                <a:latin typeface="Times New Roman" panose="02020603050405020304" pitchFamily="18" charset="0"/>
                <a:cs typeface="Times New Roman" panose="02020603050405020304" pitchFamily="18" charset="0"/>
              </a:rPr>
              <a:t>Комаров Иван Михайлович </a:t>
            </a:r>
            <a:r>
              <a:rPr lang="ru-RU" sz="2000" dirty="0">
                <a:solidFill>
                  <a:prstClr val="black"/>
                </a:solidFill>
                <a:latin typeface="Times New Roman" panose="02020603050405020304" pitchFamily="18" charset="0"/>
                <a:cs typeface="Times New Roman" panose="02020603050405020304" pitchFamily="18" charset="0"/>
              </a:rPr>
              <a:t>родился в 1924 году в Рязанской области  Ново-Деревенский района, </a:t>
            </a:r>
            <a:r>
              <a:rPr lang="ru-RU" sz="2000" dirty="0" err="1">
                <a:solidFill>
                  <a:prstClr val="black"/>
                </a:solidFill>
                <a:latin typeface="Times New Roman" panose="02020603050405020304" pitchFamily="18" charset="0"/>
                <a:cs typeface="Times New Roman" panose="02020603050405020304" pitchFamily="18" charset="0"/>
              </a:rPr>
              <a:t>д.Батурки</a:t>
            </a:r>
            <a:r>
              <a:rPr lang="ru-RU" sz="2000" dirty="0">
                <a:solidFill>
                  <a:prstClr val="black"/>
                </a:solidFill>
                <a:latin typeface="Times New Roman" panose="02020603050405020304" pitchFamily="18" charset="0"/>
                <a:cs typeface="Times New Roman" panose="02020603050405020304" pitchFamily="18" charset="0"/>
              </a:rPr>
              <a:t>.</a:t>
            </a:r>
            <a:r>
              <a:rPr lang="en-US" sz="2000" dirty="0">
                <a:solidFill>
                  <a:prstClr val="black"/>
                </a:solidFill>
                <a:latin typeface="Times New Roman" panose="02020603050405020304" pitchFamily="18" charset="0"/>
                <a:cs typeface="Times New Roman" panose="02020603050405020304" pitchFamily="18" charset="0"/>
              </a:rPr>
              <a:t> </a:t>
            </a:r>
            <a:r>
              <a:rPr lang="ru-RU" sz="2000" dirty="0">
                <a:solidFill>
                  <a:prstClr val="black"/>
                </a:solidFill>
                <a:latin typeface="Times New Roman" panose="02020603050405020304" pitchFamily="18" charset="0"/>
                <a:cs typeface="Times New Roman" panose="02020603050405020304" pitchFamily="18" charset="0"/>
              </a:rPr>
              <a:t>Ему было  16 лет когда Иван начал  воевать  в партизанских отрядах. С 19 лет с сентября 1943 года, служил командиром стрелкового отделения 181 стрелкового полка, 291 стрелковой дивизии. Участвовал в боях за Ленинград, Псков, Украину, Белоруссии,  Литву, Латвию, Чехию, Польшу.  При продвижении частей полка вперед, около д. Ершова 3-й Прибалтийский фронт, путь преградил артиллерийский и ружейный огонь противника. 24.07.1944 года Комаров И.М. со своим отделением, скрыто пробрались к деревне, первым забросал гранатами расчет противника. Из захваченной им 76 мм пушки, отделением было уничтожено 11 фрицев. От внезапного и решительного нападения противник бежал и бросил технику, путь для продвижения полка был открыт. В июле 1944 года награжден орденом Славы III степени. </a:t>
            </a:r>
            <a:r>
              <a:rPr lang="ru-RU" dirty="0">
                <a:solidFill>
                  <a:prstClr val="black"/>
                </a:solidFill>
                <a:latin typeface="Times New Roman" panose="02020603050405020304" pitchFamily="18" charset="0"/>
                <a:cs typeface="Times New Roman" panose="02020603050405020304" pitchFamily="18" charset="0"/>
              </a:rPr>
              <a:t>Его не стало </a:t>
            </a:r>
            <a:r>
              <a:rPr lang="ru-RU" sz="2000" dirty="0">
                <a:solidFill>
                  <a:prstClr val="black"/>
                </a:solidFill>
                <a:latin typeface="Times New Roman" panose="02020603050405020304" pitchFamily="18" charset="0"/>
                <a:cs typeface="Times New Roman" panose="02020603050405020304" pitchFamily="18" charset="0"/>
              </a:rPr>
              <a:t>09.02.2002 года.</a:t>
            </a:r>
          </a:p>
          <a:p>
            <a:pPr lvl="0"/>
            <a:br>
              <a:rPr lang="ru-RU" sz="2000" dirty="0">
                <a:solidFill>
                  <a:prstClr val="black"/>
                </a:solidFill>
                <a:latin typeface="Times New Roman" panose="02020603050405020304" pitchFamily="18" charset="0"/>
                <a:cs typeface="Times New Roman" panose="02020603050405020304" pitchFamily="18" charset="0"/>
              </a:rPr>
            </a:br>
            <a:br>
              <a:rPr lang="ru-RU" sz="1600" dirty="0">
                <a:solidFill>
                  <a:prstClr val="black"/>
                </a:solidFill>
                <a:latin typeface="Times New Roman" panose="02020603050405020304" pitchFamily="18" charset="0"/>
                <a:cs typeface="Times New Roman" panose="02020603050405020304" pitchFamily="18" charset="0"/>
              </a:rPr>
            </a:br>
            <a:endParaRPr lang="ru-RU" sz="1600" b="1" dirty="0">
              <a:solidFill>
                <a:prstClr val="black"/>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0886" y="4293096"/>
            <a:ext cx="1409700" cy="226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2348880"/>
            <a:ext cx="1725613" cy="2500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8693254"/>
      </p:ext>
    </p:extLst>
  </p:cSld>
  <p:clrMapOvr>
    <a:masterClrMapping/>
  </p:clrMapOvr>
  <p:transition advClick="0" advTm="11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51920" y="836712"/>
            <a:ext cx="4936826" cy="3231654"/>
          </a:xfrm>
          <a:prstGeom prst="rect">
            <a:avLst/>
          </a:prstGeom>
        </p:spPr>
        <p:txBody>
          <a:bodyPr wrap="square">
            <a:spAutoFit/>
          </a:bodyPr>
          <a:lstStyle/>
          <a:p>
            <a:pPr lvl="0" algn="just"/>
            <a:r>
              <a:rPr lang="ru-RU" sz="2000" b="1" dirty="0">
                <a:solidFill>
                  <a:srgbClr val="000000"/>
                </a:solidFill>
                <a:latin typeface="Times New Roman" panose="02020603050405020304" pitchFamily="18" charset="0"/>
                <a:ea typeface="Calibri"/>
                <a:cs typeface="Times New Roman" panose="02020603050405020304" pitchFamily="18" charset="0"/>
              </a:rPr>
              <a:t>Лещев Митрофан Алексеевич</a:t>
            </a:r>
            <a:r>
              <a:rPr lang="ru-RU" sz="2000" b="1" dirty="0">
                <a:solidFill>
                  <a:srgbClr val="000000"/>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ea typeface="Calibri"/>
                <a:cs typeface="Times New Roman" panose="02020603050405020304" pitchFamily="18" charset="0"/>
              </a:rPr>
              <a:t>родился в 1923 году в селе </a:t>
            </a:r>
            <a:r>
              <a:rPr lang="ru-RU" sz="2000" dirty="0" err="1">
                <a:latin typeface="Times New Roman" panose="02020603050405020304" pitchFamily="18" charset="0"/>
                <a:ea typeface="Calibri"/>
                <a:cs typeface="Times New Roman" panose="02020603050405020304" pitchFamily="18" charset="0"/>
              </a:rPr>
              <a:t>Матрёнки</a:t>
            </a:r>
            <a:r>
              <a:rPr lang="ru-RU" sz="2000" dirty="0">
                <a:latin typeface="Times New Roman" panose="02020603050405020304" pitchFamily="18" charset="0"/>
                <a:ea typeface="Calibri"/>
                <a:cs typeface="Times New Roman" panose="02020603050405020304" pitchFamily="18" charset="0"/>
              </a:rPr>
              <a:t> Воронежской области. В 1941 году призван на фронт. Попал в окружение в битве за Москву. Получил тяжелое ранение в голову и контузию. В 1942 году был демобилизован. Награжден орденом Красной Звезды. </a:t>
            </a:r>
            <a:r>
              <a:rPr lang="ru-RU" sz="2000" dirty="0">
                <a:solidFill>
                  <a:prstClr val="black"/>
                </a:solidFill>
                <a:latin typeface="Times New Roman" panose="02020603050405020304" pitchFamily="18" charset="0"/>
                <a:cs typeface="Times New Roman" panose="02020603050405020304" pitchFamily="18" charset="0"/>
              </a:rPr>
              <a:t>Его не стало </a:t>
            </a:r>
            <a:r>
              <a:rPr lang="ru-RU" sz="2000" dirty="0">
                <a:latin typeface="Times New Roman" panose="02020603050405020304" pitchFamily="18" charset="0"/>
                <a:ea typeface="Calibri"/>
                <a:cs typeface="Times New Roman" panose="02020603050405020304" pitchFamily="18" charset="0"/>
              </a:rPr>
              <a:t>в 2003 году, похоронили  на хуторе Борисов станицы Скобелевской Краснодарского края</a:t>
            </a:r>
            <a:r>
              <a:rPr lang="ru-RU" sz="2000" dirty="0">
                <a:latin typeface="Times New Roman"/>
                <a:ea typeface="Calibri"/>
                <a:cs typeface="Times New Roman"/>
              </a:rPr>
              <a:t>.</a:t>
            </a:r>
            <a:endParaRPr lang="ru-RU" sz="2000" dirty="0">
              <a:ea typeface="Calibri"/>
              <a:cs typeface="Times New Roman"/>
            </a:endParaRPr>
          </a:p>
        </p:txBody>
      </p:sp>
      <p:pic>
        <p:nvPicPr>
          <p:cNvPr id="5" name="Рисунок 4">
            <a:extLst>
              <a:ext uri="{FF2B5EF4-FFF2-40B4-BE49-F238E27FC236}">
                <a16:creationId xmlns:a16="http://schemas.microsoft.com/office/drawing/2014/main" id="{4D92F5DF-BE9D-4E17-8255-306B1B1411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1640" y="2452538"/>
            <a:ext cx="1737063" cy="2272605"/>
          </a:xfrm>
          <a:prstGeom prst="rect">
            <a:avLst/>
          </a:prstGeom>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4183" y="4437112"/>
            <a:ext cx="1531077" cy="1529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advClick="0" advTm="11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9872" y="764704"/>
            <a:ext cx="2160240"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sz="2400" b="1" u="none" strike="noStrike" kern="0" cap="none" spc="0" normalizeH="0" baseline="0" noProof="0" dirty="0">
                <a:ln w="3175" cmpd="sng">
                  <a:noFill/>
                </a:ln>
                <a:effectLst/>
                <a:uLnTx/>
                <a:uFillTx/>
                <a:latin typeface="Times New Roman" panose="02020603050405020304" pitchFamily="18" charset="0"/>
                <a:ea typeface="+mj-ea"/>
                <a:cs typeface="Times New Roman" panose="02020603050405020304" pitchFamily="18" charset="0"/>
              </a:rPr>
              <a:t>Содержание</a:t>
            </a:r>
            <a:endParaRPr kumimoji="0" lang="ru-RU" sz="2400" b="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835696" y="1988840"/>
            <a:ext cx="5976664" cy="2246769"/>
          </a:xfrm>
          <a:prstGeom prst="rect">
            <a:avLst/>
          </a:prstGeom>
        </p:spPr>
        <p:txBody>
          <a:bodyPr wrap="square">
            <a:spAutoFit/>
          </a:bodyPr>
          <a:lstStyle/>
          <a:p>
            <a:endParaRPr lang="ru-RU" sz="2400" b="1"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1. Введение</a:t>
            </a:r>
          </a:p>
          <a:p>
            <a:r>
              <a:rPr lang="ru-RU" sz="2000" dirty="0">
                <a:latin typeface="Times New Roman" panose="02020603050405020304" pitchFamily="18" charset="0"/>
                <a:cs typeface="Times New Roman" panose="02020603050405020304" pitchFamily="18" charset="0"/>
              </a:rPr>
              <a:t>2. Воспоминания родных </a:t>
            </a:r>
          </a:p>
          <a:p>
            <a:r>
              <a:rPr lang="ru-RU" sz="2000" dirty="0">
                <a:latin typeface="Times New Roman" panose="02020603050405020304" pitchFamily="18" charset="0"/>
                <a:cs typeface="Times New Roman" panose="02020603050405020304" pitchFamily="18" charset="0"/>
              </a:rPr>
              <a:t>3. Источники</a:t>
            </a:r>
          </a:p>
          <a:p>
            <a:r>
              <a:rPr lang="ru-RU" sz="2000" dirty="0">
                <a:latin typeface="Times New Roman" panose="02020603050405020304" pitchFamily="18" charset="0"/>
                <a:cs typeface="Times New Roman" panose="02020603050405020304" pitchFamily="18" charset="0"/>
              </a:rPr>
              <a:t>4. Приложения</a:t>
            </a:r>
          </a:p>
          <a:p>
            <a:endParaRPr lang="ru-RU" b="1" dirty="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p:txBody>
      </p:sp>
      <p:pic>
        <p:nvPicPr>
          <p:cNvPr id="7" name="Picture 1" descr="C:\Users\ДОМ\Desktop\папка мамы Марины\История России. Борисенко\Презинтация. Истор. России\Победа\4649-n.jpg"/>
          <p:cNvPicPr>
            <a:picLocks noChangeAspect="1" noChangeArrowheads="1"/>
          </p:cNvPicPr>
          <p:nvPr/>
        </p:nvPicPr>
        <p:blipFill>
          <a:blip r:embed="rId2" cstate="print"/>
          <a:srcRect/>
          <a:stretch>
            <a:fillRect/>
          </a:stretch>
        </p:blipFill>
        <p:spPr bwMode="auto">
          <a:xfrm>
            <a:off x="4283968" y="3680927"/>
            <a:ext cx="4399605" cy="2745961"/>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618380" y="497620"/>
            <a:ext cx="5256584" cy="2923877"/>
          </a:xfrm>
          <a:prstGeom prst="rect">
            <a:avLst/>
          </a:prstGeom>
        </p:spPr>
        <p:txBody>
          <a:bodyPr wrap="square">
            <a:spAutoFit/>
          </a:bodyPr>
          <a:lstStyle/>
          <a:p>
            <a:pPr lvl="0" algn="just"/>
            <a:r>
              <a:rPr lang="ru-RU" sz="2000" b="1" dirty="0">
                <a:solidFill>
                  <a:prstClr val="black"/>
                </a:solidFill>
                <a:latin typeface="Times New Roman" panose="02020603050405020304" pitchFamily="18" charset="0"/>
                <a:cs typeface="Times New Roman" panose="02020603050405020304" pitchFamily="18" charset="0"/>
              </a:rPr>
              <a:t>Лещев Алексей Федоров</a:t>
            </a:r>
            <a:r>
              <a:rPr lang="en-US" sz="2000" b="1" dirty="0">
                <a:solidFill>
                  <a:prstClr val="black"/>
                </a:solidFill>
                <a:latin typeface="Times New Roman" panose="02020603050405020304" pitchFamily="18" charset="0"/>
                <a:cs typeface="Times New Roman" panose="02020603050405020304" pitchFamily="18" charset="0"/>
              </a:rPr>
              <a:t> </a:t>
            </a:r>
            <a:r>
              <a:rPr lang="ru-RU" sz="2000" kern="0" dirty="0">
                <a:solidFill>
                  <a:prstClr val="black"/>
                </a:solidFill>
                <a:latin typeface="Times New Roman" panose="02020603050405020304" pitchFamily="18" charset="0"/>
                <a:cs typeface="Times New Roman" panose="02020603050405020304" pitchFamily="18" charset="0"/>
              </a:rPr>
              <a:t>р</a:t>
            </a:r>
            <a:r>
              <a:rPr kumimoji="0" lang="ru-RU" sz="2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одился</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в 1894 году в селе </a:t>
            </a:r>
            <a:r>
              <a:rPr kumimoji="0" lang="ru-RU" sz="2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Матренкино</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sz="2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Хохловский</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район, Воронежской  области. </a:t>
            </a:r>
          </a:p>
          <a:p>
            <a:pPr lvl="0" algn="just"/>
            <a:r>
              <a:rPr lang="ru-RU" sz="2000" kern="0" dirty="0">
                <a:solidFill>
                  <a:prstClr val="black"/>
                </a:solidFill>
                <a:latin typeface="Times New Roman" panose="02020603050405020304" pitchFamily="18" charset="0"/>
                <a:cs typeface="Times New Roman" panose="02020603050405020304" pitchFamily="18" charset="0"/>
              </a:rPr>
              <a:t>Красноармеец</a:t>
            </a:r>
            <a:r>
              <a:rPr lang="ru-RU" sz="2000" b="1" kern="0" dirty="0">
                <a:solidFill>
                  <a:prstClr val="black"/>
                </a:solidFill>
                <a:latin typeface="Times New Roman" panose="02020603050405020304" pitchFamily="18" charset="0"/>
                <a:cs typeface="Times New Roman" panose="02020603050405020304" pitchFamily="18" charset="0"/>
              </a:rPr>
              <a:t>. </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Призван на службу в 1943 году Ново - </a:t>
            </a:r>
            <a:r>
              <a:rPr kumimoji="0" lang="ru-RU" sz="2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Титаровским</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РВК, Краснодарского</a:t>
            </a:r>
            <a:r>
              <a:rPr kumimoji="0" lang="ru-RU" sz="20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края, Ново -</a:t>
            </a:r>
            <a:r>
              <a:rPr kumimoji="0" lang="ru-RU" sz="2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Титаровский</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района.</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После войны трудился на территории Краснодарского края. Похоронен в станице Скобелевской, </a:t>
            </a:r>
            <a:r>
              <a:rPr kumimoji="0" lang="ru-RU" sz="2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Гулькевичиского</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района. </a:t>
            </a:r>
            <a:endParaRPr kumimoji="0" lang="ru-RU" sz="1800" b="0" i="0" u="none" strike="noStrike" kern="0" cap="none" spc="0" normalizeH="0" baseline="0" noProof="0" dirty="0">
              <a:ln>
                <a:noFill/>
              </a:ln>
              <a:solidFill>
                <a:sysClr val="windowText" lastClr="000000"/>
              </a:solidFill>
              <a:effectLst/>
              <a:uLnTx/>
              <a:uFillTx/>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845" y="3789040"/>
            <a:ext cx="3096344" cy="2248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Рисунок 5" descr="https://pp.userapi.com/c834404/v834404790/2f6e6/fd27UoeU_zM.jpg"/>
          <p:cNvPicPr/>
          <p:nvPr/>
        </p:nvPicPr>
        <p:blipFill>
          <a:blip r:embed="rId3" cstate="print"/>
          <a:srcRect l="37109" t="39484" r="32982" b="46049"/>
          <a:stretch>
            <a:fillRect/>
          </a:stretch>
        </p:blipFill>
        <p:spPr bwMode="auto">
          <a:xfrm rot="16200000">
            <a:off x="1861970" y="1890560"/>
            <a:ext cx="1800200" cy="1276681"/>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23928" y="3983787"/>
            <a:ext cx="4442321" cy="1784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378375"/>
      </p:ext>
    </p:extLst>
  </p:cSld>
  <p:clrMapOvr>
    <a:masterClrMapping/>
  </p:clrMapOvr>
  <p:transition advClick="0" advTm="11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1714845"/>
            <a:ext cx="5760640" cy="3016723"/>
          </a:xfrm>
          <a:prstGeom prst="rect">
            <a:avLst/>
          </a:prstGeom>
        </p:spPr>
        <p:txBody>
          <a:bodyPr wrap="square">
            <a:spAutoFit/>
          </a:bodyPr>
          <a:lstStyle/>
          <a:p>
            <a:pPr algn="just">
              <a:lnSpc>
                <a:spcPct val="115000"/>
              </a:lnSpc>
              <a:spcAft>
                <a:spcPts val="1000"/>
              </a:spcAft>
            </a:pPr>
            <a:r>
              <a:rPr lang="ru-RU" sz="2000" b="1" dirty="0" err="1">
                <a:latin typeface="Times New Roman"/>
                <a:ea typeface="Calibri"/>
                <a:cs typeface="Times New Roman"/>
              </a:rPr>
              <a:t>Лунарев</a:t>
            </a:r>
            <a:r>
              <a:rPr lang="ru-RU" sz="2000" b="1" dirty="0">
                <a:latin typeface="Times New Roman"/>
                <a:ea typeface="Calibri"/>
                <a:cs typeface="Times New Roman"/>
              </a:rPr>
              <a:t> Владимир Иванович </a:t>
            </a:r>
            <a:r>
              <a:rPr lang="ru-RU" sz="2000" dirty="0">
                <a:latin typeface="Times New Roman"/>
                <a:ea typeface="Calibri"/>
                <a:cs typeface="Times New Roman"/>
              </a:rPr>
              <a:t>призван на военную службу из села </a:t>
            </a:r>
            <a:r>
              <a:rPr lang="ru-RU" sz="2000" dirty="0" err="1">
                <a:latin typeface="Times New Roman"/>
                <a:ea typeface="Calibri"/>
                <a:cs typeface="Times New Roman"/>
              </a:rPr>
              <a:t>Куларово</a:t>
            </a:r>
            <a:r>
              <a:rPr lang="ru-RU" sz="2000" dirty="0">
                <a:latin typeface="Times New Roman"/>
                <a:ea typeface="Calibri"/>
                <a:cs typeface="Times New Roman"/>
              </a:rPr>
              <a:t>  </a:t>
            </a:r>
            <a:r>
              <a:rPr lang="ru-RU" sz="2000" dirty="0" err="1">
                <a:latin typeface="Times New Roman"/>
                <a:ea typeface="Calibri"/>
                <a:cs typeface="Times New Roman"/>
              </a:rPr>
              <a:t>Вагайского</a:t>
            </a:r>
            <a:r>
              <a:rPr lang="ru-RU" sz="2000" dirty="0">
                <a:latin typeface="Times New Roman"/>
                <a:ea typeface="Calibri"/>
                <a:cs typeface="Times New Roman"/>
              </a:rPr>
              <a:t> района. Ему пришлось воевать на Курской дуге,  участвовал в Сталинградской битве, был ранен в Польше. Награжден орденом Великой Отечественной войны, медалью «За Победу над Германией», медалью «За отвагу».</a:t>
            </a:r>
            <a:endParaRPr lang="ru-RU" sz="2000" dirty="0">
              <a:ea typeface="Calibri"/>
              <a:cs typeface="Times New Roman"/>
            </a:endParaRPr>
          </a:p>
          <a:p>
            <a:pPr algn="just">
              <a:lnSpc>
                <a:spcPct val="115000"/>
              </a:lnSpc>
              <a:spcAft>
                <a:spcPts val="1000"/>
              </a:spcAft>
            </a:pPr>
            <a:r>
              <a:rPr lang="ru-RU" dirty="0">
                <a:latin typeface="Times New Roman"/>
                <a:ea typeface="Calibri"/>
                <a:cs typeface="Times New Roman"/>
              </a:rPr>
              <a:t> </a:t>
            </a:r>
            <a:endParaRPr lang="ru-RU" sz="1200" dirty="0">
              <a:ea typeface="Calibri"/>
              <a:cs typeface="Times New Roman"/>
            </a:endParaRPr>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4797152"/>
            <a:ext cx="165258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Рисунок 2">
            <a:extLst>
              <a:ext uri="{FF2B5EF4-FFF2-40B4-BE49-F238E27FC236}">
                <a16:creationId xmlns:a16="http://schemas.microsoft.com/office/drawing/2014/main" id="{EED22EEC-885E-4D86-B47B-8EF28EA6A936}"/>
              </a:ext>
            </a:extLst>
          </p:cNvPr>
          <p:cNvPicPr>
            <a:picLocks noChangeAspect="1"/>
          </p:cNvPicPr>
          <p:nvPr/>
        </p:nvPicPr>
        <p:blipFill>
          <a:blip r:embed="rId3"/>
          <a:stretch>
            <a:fillRect/>
          </a:stretch>
        </p:blipFill>
        <p:spPr>
          <a:xfrm>
            <a:off x="2627784" y="4534182"/>
            <a:ext cx="975445" cy="1853345"/>
          </a:xfrm>
          <a:prstGeom prst="rect">
            <a:avLst/>
          </a:prstGeom>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772816"/>
            <a:ext cx="1663442" cy="239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211960" y="590183"/>
            <a:ext cx="4572000" cy="4708981"/>
          </a:xfrm>
          <a:prstGeom prst="rect">
            <a:avLst/>
          </a:prstGeom>
        </p:spPr>
        <p:txBody>
          <a:bodyPr>
            <a:spAutoFit/>
          </a:bodyPr>
          <a:lstStyle/>
          <a:p>
            <a:pPr lvl="0" indent="-342900" algn="just">
              <a:defRPr/>
            </a:pPr>
            <a:r>
              <a:rPr lang="ru-RU" sz="2000" b="1" dirty="0">
                <a:latin typeface="Times New Roman" panose="02020603050405020304" pitchFamily="18" charset="0"/>
                <a:cs typeface="Times New Roman" panose="02020603050405020304" pitchFamily="18" charset="0"/>
              </a:rPr>
              <a:t>Москвин  Степан   </a:t>
            </a:r>
            <a:r>
              <a:rPr lang="ru-RU" sz="2000" b="1" dirty="0" err="1">
                <a:latin typeface="Times New Roman" panose="02020603050405020304" pitchFamily="18" charset="0"/>
                <a:cs typeface="Times New Roman" panose="02020603050405020304" pitchFamily="18" charset="0"/>
              </a:rPr>
              <a:t>Исакович</a:t>
            </a:r>
            <a:r>
              <a:rPr lang="ru-RU" sz="2000" dirty="0">
                <a:latin typeface="Times New Roman" panose="02020603050405020304" pitchFamily="18" charset="0"/>
                <a:cs typeface="Times New Roman" panose="02020603050405020304" pitchFamily="18" charset="0"/>
              </a:rPr>
              <a:t> простой  лесоруб,   оставив жену и  детей   сознательно   пошел на фронт защищать Родину.</a:t>
            </a:r>
            <a:r>
              <a:rPr lang="ru-RU" altLang="ru-RU" sz="2000" dirty="0">
                <a:latin typeface="Times New Roman" panose="02020603050405020304" pitchFamily="18" charset="0"/>
                <a:cs typeface="Times New Roman" panose="02020603050405020304" pitchFamily="18" charset="0"/>
              </a:rPr>
              <a:t> </a:t>
            </a:r>
            <a:r>
              <a:rPr lang="ru-RU" altLang="ru-RU" sz="2000" dirty="0">
                <a:solidFill>
                  <a:prstClr val="black"/>
                </a:solidFill>
                <a:latin typeface="Times New Roman" panose="02020603050405020304" pitchFamily="18" charset="0"/>
                <a:cs typeface="Times New Roman" panose="02020603050405020304" pitchFamily="18" charset="0"/>
              </a:rPr>
              <a:t>Степан  был мобилизован  в  РККА, согласно приказа   № 83 от  2 августа  1941 года. Участник Ленинградских сражений. В одном из боев под Ленинградом был ранен.</a:t>
            </a:r>
          </a:p>
          <a:p>
            <a:pPr lvl="0" indent="-342900" algn="just">
              <a:defRPr/>
            </a:pPr>
            <a:r>
              <a:rPr lang="ru-RU" sz="2000" dirty="0">
                <a:solidFill>
                  <a:prstClr val="black"/>
                </a:solidFill>
                <a:latin typeface="Times New Roman" panose="02020603050405020304" pitchFamily="18" charset="0"/>
                <a:ea typeface="Calibri"/>
                <a:cs typeface="Times New Roman" panose="02020603050405020304" pitchFamily="18" charset="0"/>
              </a:rPr>
              <a:t>       </a:t>
            </a:r>
            <a:r>
              <a:rPr lang="ru-RU" sz="2000" dirty="0">
                <a:solidFill>
                  <a:srgbClr val="000000"/>
                </a:solidFill>
                <a:latin typeface="Times New Roman"/>
                <a:ea typeface="Calibri"/>
                <a:cs typeface="Times New Roman"/>
              </a:rPr>
              <a:t>Награжден </a:t>
            </a:r>
            <a:r>
              <a:rPr lang="ru-RU" sz="2000" dirty="0">
                <a:solidFill>
                  <a:srgbClr val="000000"/>
                </a:solidFill>
                <a:latin typeface="Times New Roman"/>
                <a:ea typeface="Calibri"/>
              </a:rPr>
              <a:t>медалями,  орденом Красной Звезды и </a:t>
            </a:r>
            <a:r>
              <a:rPr lang="ru-RU" sz="2000" dirty="0">
                <a:solidFill>
                  <a:srgbClr val="000000"/>
                </a:solidFill>
                <a:latin typeface="Times New Roman"/>
                <a:ea typeface="Calibri"/>
                <a:cs typeface="Times New Roman"/>
              </a:rPr>
              <a:t>орденом Великой Отечественной войны.</a:t>
            </a:r>
            <a:endParaRPr lang="ru-RU" altLang="ru-RU" sz="2000" b="1" dirty="0">
              <a:solidFill>
                <a:prstClr val="black"/>
              </a:solidFill>
              <a:latin typeface="Verdana" pitchFamily="34" charset="0"/>
            </a:endParaRPr>
          </a:p>
          <a:p>
            <a:pPr lvl="0" indent="-342900" algn="just">
              <a:defRPr/>
            </a:pPr>
            <a:r>
              <a:rPr lang="ru-RU" altLang="ru-RU" sz="2000" b="1" dirty="0">
                <a:solidFill>
                  <a:prstClr val="black"/>
                </a:solidFill>
                <a:latin typeface="Verdana" pitchFamily="34" charset="0"/>
                <a:cs typeface="Times New Roman" panose="02020603050405020304" pitchFamily="18" charset="0"/>
              </a:rPr>
              <a:t>     </a:t>
            </a:r>
            <a:r>
              <a:rPr lang="ru-RU" altLang="ru-RU" sz="2000" dirty="0">
                <a:solidFill>
                  <a:prstClr val="black"/>
                </a:solidFill>
                <a:latin typeface="Times New Roman" panose="02020603050405020304" pitchFamily="18" charset="0"/>
                <a:cs typeface="Times New Roman" panose="02020603050405020304" pitchFamily="18" charset="0"/>
              </a:rPr>
              <a:t>После войны на протяжении всей своей жизни, Москвин Степан </a:t>
            </a:r>
            <a:r>
              <a:rPr lang="ru-RU" altLang="ru-RU" sz="2000" dirty="0" err="1">
                <a:solidFill>
                  <a:prstClr val="black"/>
                </a:solidFill>
                <a:latin typeface="Times New Roman" panose="02020603050405020304" pitchFamily="18" charset="0"/>
                <a:cs typeface="Times New Roman" panose="02020603050405020304" pitchFamily="18" charset="0"/>
              </a:rPr>
              <a:t>Исакович</a:t>
            </a:r>
            <a:r>
              <a:rPr lang="ru-RU" altLang="ru-RU" sz="2000" dirty="0">
                <a:solidFill>
                  <a:prstClr val="black"/>
                </a:solidFill>
                <a:latin typeface="Times New Roman" panose="02020603050405020304" pitchFamily="18" charset="0"/>
                <a:cs typeface="Times New Roman" panose="02020603050405020304" pitchFamily="18" charset="0"/>
              </a:rPr>
              <a:t> неоднократно награждался  юбилейными медалями. </a:t>
            </a:r>
            <a:endParaRPr lang="ru-RU" sz="20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4653136"/>
            <a:ext cx="1603375"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9481" y="4659486"/>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3911643"/>
      </p:ext>
    </p:extLst>
  </p:cSld>
  <p:clrMapOvr>
    <a:masterClrMapping/>
  </p:clrMapOvr>
  <p:transition advClick="0" advTm="11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descr="image2694-1"/>
          <p:cNvPicPr>
            <a:picLocks noGrp="1"/>
          </p:cNvPicPr>
          <p:nvPr>
            <p:ph idx="1"/>
          </p:nvPr>
        </p:nvPicPr>
        <p:blipFill>
          <a:blip r:embed="rId2" cstate="print"/>
          <a:srcRect/>
          <a:stretch>
            <a:fillRect/>
          </a:stretch>
        </p:blipFill>
        <p:spPr bwMode="auto">
          <a:xfrm>
            <a:off x="467544" y="2420888"/>
            <a:ext cx="2061189" cy="1576196"/>
          </a:xfrm>
          <a:prstGeom prst="rect">
            <a:avLst/>
          </a:prstGeom>
          <a:noFill/>
          <a:ln w="9525">
            <a:noFill/>
            <a:miter lim="800000"/>
            <a:headEnd/>
            <a:tailEnd/>
          </a:ln>
        </p:spPr>
      </p:pic>
      <p:sp>
        <p:nvSpPr>
          <p:cNvPr id="4" name="Прямоугольник 3"/>
          <p:cNvSpPr/>
          <p:nvPr/>
        </p:nvSpPr>
        <p:spPr>
          <a:xfrm>
            <a:off x="3091475" y="980728"/>
            <a:ext cx="5760640" cy="4764381"/>
          </a:xfrm>
          <a:prstGeom prst="rect">
            <a:avLst/>
          </a:prstGeom>
        </p:spPr>
        <p:txBody>
          <a:bodyPr wrap="square">
            <a:spAutoFit/>
          </a:bodyPr>
          <a:lstStyle/>
          <a:p>
            <a:pPr algn="just">
              <a:lnSpc>
                <a:spcPct val="115000"/>
              </a:lnSpc>
              <a:spcAft>
                <a:spcPts val="1000"/>
              </a:spcAft>
            </a:pPr>
            <a:r>
              <a:rPr lang="ru-RU" sz="2000" b="1" dirty="0">
                <a:latin typeface="Times New Roman" panose="02020603050405020304" pitchFamily="18" charset="0"/>
                <a:ea typeface="Calibri"/>
                <a:cs typeface="Times New Roman" panose="02020603050405020304" pitchFamily="18" charset="0"/>
              </a:rPr>
              <a:t>Меркулов Александр Иванович </a:t>
            </a:r>
            <a:r>
              <a:rPr lang="ru-RU" sz="2000" dirty="0">
                <a:latin typeface="Times New Roman"/>
                <a:ea typeface="Calibri"/>
                <a:cs typeface="Times New Roman"/>
              </a:rPr>
              <a:t>родился в 1916 году в городе Тюмени.  </a:t>
            </a:r>
            <a:r>
              <a:rPr lang="ru-RU" sz="2000" dirty="0">
                <a:latin typeface="Times New Roman"/>
                <a:ea typeface="Calibri"/>
              </a:rPr>
              <a:t>Закончил курсы учителей. Направлен в город Улан-Удэ на работу в школу учителем.</a:t>
            </a:r>
            <a:r>
              <a:rPr lang="ru-RU" sz="2000" dirty="0">
                <a:latin typeface="Times New Roman"/>
                <a:ea typeface="Calibri"/>
                <a:cs typeface="Times New Roman"/>
              </a:rPr>
              <a:t> В октябре 1939г. освобожден от должности в связи с призывом в армию. Проходил службу в школе младших авиаспециалистов, затем переведен мотористом 168 резервного авиаполка. В связи с началом военных действий служил в 74 истребительном авиаполку до 1945 года. Имеет награды: медаль «За Победу над Германией»,  орден Отечественной войны 2 степени.</a:t>
            </a:r>
            <a:r>
              <a:rPr lang="ru-RU" sz="2000" dirty="0">
                <a:latin typeface="Times New Roman"/>
                <a:ea typeface="Calibri"/>
              </a:rPr>
              <a:t> После войны с 1946  по 1952 год работал директором школы №20 г. Тюмени. </a:t>
            </a:r>
            <a:endParaRPr lang="ru-RU" sz="2000" dirty="0">
              <a:ea typeface="Calibri"/>
              <a:cs typeface="Times New Roman"/>
            </a:endParaRPr>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1839" y="4581128"/>
            <a:ext cx="165258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030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512" y="2132856"/>
            <a:ext cx="2016224" cy="2701851"/>
          </a:xfrm>
          <a:prstGeom prst="rect">
            <a:avLst/>
          </a:prstGeom>
        </p:spPr>
      </p:pic>
      <p:sp>
        <p:nvSpPr>
          <p:cNvPr id="7" name="Прямоугольник 6"/>
          <p:cNvSpPr/>
          <p:nvPr/>
        </p:nvSpPr>
        <p:spPr>
          <a:xfrm>
            <a:off x="3189329" y="764704"/>
            <a:ext cx="5663919" cy="5293757"/>
          </a:xfrm>
          <a:prstGeom prst="rect">
            <a:avLst/>
          </a:prstGeom>
        </p:spPr>
        <p:txBody>
          <a:bodyPr wrap="square">
            <a:spAutoFit/>
          </a:bodyPr>
          <a:lstStyle/>
          <a:p>
            <a:pPr lvl="0" algn="just"/>
            <a:r>
              <a:rPr lang="ru-RU" sz="2000" b="1" dirty="0">
                <a:solidFill>
                  <a:prstClr val="black"/>
                </a:solidFill>
                <a:latin typeface="Times New Roman" panose="02020603050405020304" pitchFamily="18" charset="0"/>
                <a:cs typeface="Times New Roman" panose="02020603050405020304" pitchFamily="18" charset="0"/>
              </a:rPr>
              <a:t>Масляков Михаил Павлович</a:t>
            </a:r>
            <a:r>
              <a:rPr lang="ru-RU" sz="2000" dirty="0">
                <a:solidFill>
                  <a:prstClr val="black"/>
                </a:solidFill>
                <a:latin typeface="Times New Roman" panose="02020603050405020304" pitchFamily="18" charset="0"/>
                <a:cs typeface="Times New Roman" panose="02020603050405020304" pitchFamily="18" charset="0"/>
              </a:rPr>
              <a:t> родился 23 ноября </a:t>
            </a:r>
            <a:r>
              <a:rPr lang="ru-RU" sz="2000" b="1" dirty="0">
                <a:solidFill>
                  <a:prstClr val="black"/>
                </a:solidFill>
                <a:latin typeface="Times New Roman" panose="02020603050405020304" pitchFamily="18" charset="0"/>
                <a:cs typeface="Times New Roman" panose="02020603050405020304" pitchFamily="18" charset="0"/>
              </a:rPr>
              <a:t>1926 </a:t>
            </a:r>
            <a:r>
              <a:rPr lang="ru-RU" sz="2000" dirty="0">
                <a:solidFill>
                  <a:prstClr val="black"/>
                </a:solidFill>
                <a:latin typeface="Times New Roman" panose="02020603050405020304" pitchFamily="18" charset="0"/>
                <a:cs typeface="Times New Roman" panose="02020603050405020304" pitchFamily="18" charset="0"/>
              </a:rPr>
              <a:t>года, в селе </a:t>
            </a:r>
            <a:r>
              <a:rPr lang="ru-RU" sz="2000" dirty="0" err="1">
                <a:solidFill>
                  <a:prstClr val="black"/>
                </a:solidFill>
                <a:latin typeface="Times New Roman" panose="02020603050405020304" pitchFamily="18" charset="0"/>
                <a:cs typeface="Times New Roman" panose="02020603050405020304" pitchFamily="18" charset="0"/>
              </a:rPr>
              <a:t>Калмакское</a:t>
            </a:r>
            <a:r>
              <a:rPr lang="ru-RU" sz="2000" dirty="0">
                <a:solidFill>
                  <a:prstClr val="black"/>
                </a:solidFill>
                <a:latin typeface="Times New Roman" panose="02020603050405020304" pitchFamily="18" charset="0"/>
                <a:cs typeface="Times New Roman" panose="02020603050405020304" pitchFamily="18" charset="0"/>
              </a:rPr>
              <a:t> Армизонского района. До начала Великой Отечественной войны Михаил Павлович окончил восемь классов </a:t>
            </a:r>
            <a:r>
              <a:rPr lang="ru-RU" sz="2000" dirty="0" err="1">
                <a:solidFill>
                  <a:prstClr val="black"/>
                </a:solidFill>
                <a:latin typeface="Times New Roman" panose="02020603050405020304" pitchFamily="18" charset="0"/>
                <a:cs typeface="Times New Roman" panose="02020603050405020304" pitchFamily="18" charset="0"/>
              </a:rPr>
              <a:t>Калмакской</a:t>
            </a:r>
            <a:r>
              <a:rPr lang="ru-RU" sz="2000" dirty="0">
                <a:solidFill>
                  <a:prstClr val="black"/>
                </a:solidFill>
                <a:latin typeface="Times New Roman" panose="02020603050405020304" pitchFamily="18" charset="0"/>
                <a:cs typeface="Times New Roman" panose="02020603050405020304" pitchFamily="18" charset="0"/>
              </a:rPr>
              <a:t> средней школы. Чтобы заменить ушедшего на фронт отца, Михаилу пришлось окончить курсы трактористов. Через два года, осенью 1943 года,  в возрасте 17 лет его призвали на военную службу. Военное обучение Михаил Павлович начал курсантом в </a:t>
            </a:r>
            <a:r>
              <a:rPr lang="ru-RU" sz="2000" dirty="0" err="1">
                <a:solidFill>
                  <a:prstClr val="black"/>
                </a:solidFill>
                <a:latin typeface="Times New Roman" panose="02020603050405020304" pitchFamily="18" charset="0"/>
                <a:cs typeface="Times New Roman" panose="02020603050405020304" pitchFamily="18" charset="0"/>
              </a:rPr>
              <a:t>Чебаркульском</a:t>
            </a:r>
            <a:r>
              <a:rPr lang="ru-RU" sz="2000" dirty="0">
                <a:solidFill>
                  <a:prstClr val="black"/>
                </a:solidFill>
                <a:latin typeface="Times New Roman" panose="02020603050405020304" pitchFamily="18" charset="0"/>
                <a:cs typeface="Times New Roman" panose="02020603050405020304" pitchFamily="18" charset="0"/>
              </a:rPr>
              <a:t> учебном стрелковом взводе. Учился 6 месяцев, после этого отправлен в Гороховец Владимирской области,  где обучался военному ремеслу. Михаил воевал в 176 стрелковом полку 336 Житомирской Краснознамённой ордена Суворова II степени  стрелковой дивизии.</a:t>
            </a:r>
            <a:endParaRPr lang="ru-RU" sz="2000" dirty="0">
              <a:solidFill>
                <a:srgbClr val="000000"/>
              </a:solidFill>
            </a:endParaRPr>
          </a:p>
          <a:p>
            <a:pPr algn="just"/>
            <a:endParaRPr lang="ru-RU" dirty="0"/>
          </a:p>
        </p:txBody>
      </p:sp>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3717032"/>
            <a:ext cx="11525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153496"/>
      </p:ext>
    </p:extLst>
  </p:cSld>
  <p:clrMapOvr>
    <a:masterClrMapping/>
  </p:clrMapOvr>
  <p:transition advClick="0" advTm="1100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427984" y="116632"/>
            <a:ext cx="4464496" cy="4381947"/>
          </a:xfrm>
        </p:spPr>
        <p:txBody>
          <a:bodyPr/>
          <a:lstStyle/>
          <a:p>
            <a:pPr marL="0" lvl="0" indent="0" algn="just" fontAlgn="auto">
              <a:spcBef>
                <a:spcPts val="0"/>
              </a:spcBef>
              <a:spcAft>
                <a:spcPts val="0"/>
              </a:spcAft>
              <a:buNone/>
            </a:pPr>
            <a:r>
              <a:rPr lang="ru-RU" sz="1800" kern="1200" dirty="0">
                <a:solidFill>
                  <a:prstClr val="black"/>
                </a:solidFill>
                <a:latin typeface="Times New Roman" panose="02020603050405020304" pitchFamily="18" charset="0"/>
                <a:cs typeface="Times New Roman" panose="02020603050405020304" pitchFamily="18" charset="0"/>
              </a:rPr>
              <a:t>Первостепенное значение в планах Ставки Верховного главнокомандования на лето 1944 года отводилось Белорусской операции. В результате проведенных фронтовых операций, в которых принимала участие и дивизия Михаила Павловича, было  завершено окружение минской группировки врага. Немецко-фашистская группа армий «Центр» потерпела поражение — ее главные силы были окружены и разгромлены.  25 февраля 1945 года в одном из приграничных боёв с Польшей Михаил Павлович был тяжело ранен. В полевых условиях была проведена операция, а затем его отправили долечиваться в госпиталь города Пензы. В июне 1945 года его демобилизовали домой с боевыми наградами: медалью «За освобождение Белоруссии», </a:t>
            </a:r>
            <a:r>
              <a:rPr lang="ru-RU" sz="1800" kern="1200" dirty="0">
                <a:latin typeface="Times New Roman" panose="02020603050405020304" pitchFamily="18" charset="0"/>
                <a:cs typeface="Times New Roman" panose="02020603050405020304" pitchFamily="18" charset="0"/>
              </a:rPr>
              <a:t>медалью Жукова</a:t>
            </a:r>
            <a:r>
              <a:rPr lang="ru-RU" sz="1800" kern="1200" dirty="0">
                <a:solidFill>
                  <a:prstClr val="black"/>
                </a:solidFill>
                <a:latin typeface="Times New Roman" panose="02020603050405020304" pitchFamily="18" charset="0"/>
                <a:cs typeface="Times New Roman" panose="02020603050405020304" pitchFamily="18" charset="0"/>
              </a:rPr>
              <a:t>, нагрудным знаком «Фронтовик 1941-1945». Началась трудная послевоенная жизнь. Требовались героические усилия для того, чтобы поднять сельское хозяйство. </a:t>
            </a:r>
          </a:p>
          <a:p>
            <a:pPr algn="just"/>
            <a:endParaRPr lang="ru-RU" sz="1800" dirty="0"/>
          </a:p>
        </p:txBody>
      </p:sp>
      <p:sp>
        <p:nvSpPr>
          <p:cNvPr id="4" name="Прямоугольник 3"/>
          <p:cNvSpPr/>
          <p:nvPr/>
        </p:nvSpPr>
        <p:spPr>
          <a:xfrm>
            <a:off x="251520" y="1779687"/>
            <a:ext cx="4176464" cy="5078313"/>
          </a:xfrm>
          <a:prstGeom prst="rect">
            <a:avLst/>
          </a:prstGeom>
        </p:spPr>
        <p:txBody>
          <a:bodyPr wrap="square">
            <a:spAutoFit/>
          </a:bodyPr>
          <a:lstStyle/>
          <a:p>
            <a:pPr lvl="0" algn="just"/>
            <a:r>
              <a:rPr lang="ru-RU" dirty="0">
                <a:solidFill>
                  <a:prstClr val="black"/>
                </a:solidFill>
                <a:latin typeface="Times New Roman" panose="02020603050405020304" pitchFamily="18" charset="0"/>
                <a:cs typeface="Times New Roman" panose="02020603050405020304" pitchFamily="18" charset="0"/>
              </a:rPr>
              <a:t>В  марте 1944 года  дивизия, в которой  служил Михаил,  вышла на подступы к Тернополю, где шли кровопролитные бои с немецко-фашистскими захватчиками. Противник, подтянув значительное подкрепление, вынудил части дивизии отойти и занять оборону на берегу реки </a:t>
            </a:r>
            <a:r>
              <a:rPr lang="ru-RU" dirty="0" err="1">
                <a:solidFill>
                  <a:prstClr val="black"/>
                </a:solidFill>
                <a:latin typeface="Times New Roman" panose="02020603050405020304" pitchFamily="18" charset="0"/>
                <a:cs typeface="Times New Roman" panose="02020603050405020304" pitchFamily="18" charset="0"/>
              </a:rPr>
              <a:t>Серет</a:t>
            </a:r>
            <a:r>
              <a:rPr lang="ru-RU" dirty="0">
                <a:solidFill>
                  <a:prstClr val="black"/>
                </a:solidFill>
                <a:latin typeface="Times New Roman" panose="02020603050405020304" pitchFamily="18" charset="0"/>
                <a:cs typeface="Times New Roman" panose="02020603050405020304" pitchFamily="18" charset="0"/>
              </a:rPr>
              <a:t>.  Верховным главнокомандующим была поставлена задача на лето и осень 1944 года: завершить изгнание оккупантов с советской территории, восстановить государственную границу СССР на всём протяжении, вывести из войны на стороне Германии европейских союзников и освободить из фашистской неволи поляков, чехов, словаков и другие народы Западной Европы. </a:t>
            </a:r>
          </a:p>
        </p:txBody>
      </p:sp>
    </p:spTree>
    <p:extLst>
      <p:ext uri="{BB962C8B-B14F-4D97-AF65-F5344CB8AC3E}">
        <p14:creationId xmlns:p14="http://schemas.microsoft.com/office/powerpoint/2010/main" val="2971281167"/>
      </p:ext>
    </p:extLst>
  </p:cSld>
  <p:clrMapOvr>
    <a:masterClrMapping/>
  </p:clrMapOvr>
  <p:transition advClick="0" advTm="1100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3059832" y="1013912"/>
            <a:ext cx="5400600" cy="3847207"/>
          </a:xfrm>
          <a:prstGeom prst="rect">
            <a:avLst/>
          </a:prstGeom>
        </p:spPr>
        <p:txBody>
          <a:bodyPr wrap="square">
            <a:spAutoFit/>
          </a:bodyPr>
          <a:lstStyle/>
          <a:p>
            <a:pPr algn="just">
              <a:spcAft>
                <a:spcPts val="0"/>
              </a:spcAft>
            </a:pPr>
            <a:r>
              <a:rPr lang="ru-RU" sz="2000" b="1" dirty="0">
                <a:solidFill>
                  <a:srgbClr val="000000"/>
                </a:solidFill>
                <a:latin typeface="Times New Roman" panose="02020603050405020304" pitchFamily="18" charset="0"/>
                <a:ea typeface="Times New Roman"/>
                <a:cs typeface="Times New Roman" panose="02020603050405020304" pitchFamily="18" charset="0"/>
              </a:rPr>
              <a:t>Меженин Николай Тимофеевич  </a:t>
            </a:r>
            <a:r>
              <a:rPr lang="ru-RU" sz="2000" dirty="0">
                <a:latin typeface="Times New Roman"/>
                <a:ea typeface="Times New Roman"/>
              </a:rPr>
              <a:t>родился в 1898 году. Воевал на разных фронтах с начала войны и до 2 февраля 1945 года. Как он писал в своих письмах: «Прошёл по всем боевым точкам».  Его жизнь оборвалась в деревне </a:t>
            </a:r>
            <a:r>
              <a:rPr lang="ru-RU" sz="2000" dirty="0" err="1">
                <a:latin typeface="Times New Roman"/>
                <a:ea typeface="Times New Roman"/>
              </a:rPr>
              <a:t>Болниски</a:t>
            </a:r>
            <a:r>
              <a:rPr lang="ru-RU" sz="2000" dirty="0">
                <a:latin typeface="Times New Roman"/>
                <a:ea typeface="Times New Roman"/>
              </a:rPr>
              <a:t>, в Латвии. Там шли ожесточённые бои. «Живым отсюда не вернуться», так  написал Николай</a:t>
            </a:r>
            <a:r>
              <a:rPr lang="ru-RU" sz="2000" b="1" dirty="0">
                <a:solidFill>
                  <a:srgbClr val="000000"/>
                </a:solidFill>
                <a:latin typeface="Times New Roman" panose="02020603050405020304" pitchFamily="18" charset="0"/>
                <a:ea typeface="Times New Roman"/>
                <a:cs typeface="Times New Roman" panose="02020603050405020304" pitchFamily="18" charset="0"/>
              </a:rPr>
              <a:t> </a:t>
            </a:r>
            <a:r>
              <a:rPr lang="ru-RU" sz="2000" dirty="0">
                <a:latin typeface="Times New Roman"/>
                <a:ea typeface="Times New Roman"/>
              </a:rPr>
              <a:t>в своем письме, но до последнего надеялся  всё-таки вернуться домой….  Николай Тимофеевич был похоронен в братской могиле. Посмертно награждён орденом Красной Звезды.</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3565022"/>
            <a:ext cx="1603896" cy="1601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649072"/>
      </p:ext>
    </p:extLst>
  </p:cSld>
  <p:clrMapOvr>
    <a:masterClrMapping/>
  </p:clrMapOvr>
  <p:transition spd="slow" advTm="6044">
    <p:cut/>
  </p:transition>
  <p:extLst mod="1">
    <p:ext uri="{E180D4A7-C9FB-4DFB-919C-405C955672EB}">
      <p14:showEvtLst xmlns:p14="http://schemas.microsoft.com/office/powerpoint/2010/main">
        <p14:playEvt time="0" objId="512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692696"/>
            <a:ext cx="4824536" cy="5324535"/>
          </a:xfrm>
          <a:prstGeom prst="rect">
            <a:avLst/>
          </a:prstGeom>
        </p:spPr>
        <p:txBody>
          <a:bodyPr wrap="square">
            <a:spAutoFit/>
          </a:bodyPr>
          <a:lstStyle/>
          <a:p>
            <a:pPr algn="just"/>
            <a:r>
              <a:rPr kumimoji="0" lang="ru-RU" sz="2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Мурсалимов</a:t>
            </a:r>
            <a:r>
              <a:rPr lang="ru-RU" sz="2000" b="1" kern="0" dirty="0">
                <a:solidFill>
                  <a:prstClr val="black"/>
                </a:solidFill>
                <a:latin typeface="Times New Roman" panose="02020603050405020304" pitchFamily="18" charset="0"/>
                <a:cs typeface="Times New Roman" panose="02020603050405020304" pitchFamily="18" charset="0"/>
              </a:rPr>
              <a:t> </a:t>
            </a:r>
            <a:r>
              <a:rPr kumimoji="0" lang="ru-RU" sz="2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Аляйтдин</a:t>
            </a:r>
            <a:r>
              <a:rPr kumimoji="0" lang="ru-RU" sz="2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sz="20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Мурсалимович</a:t>
            </a:r>
            <a:r>
              <a:rPr lang="ru-RU" sz="2000" b="1" kern="0" dirty="0">
                <a:solidFill>
                  <a:prstClr val="black"/>
                </a:solidFill>
                <a:latin typeface="Times New Roman" panose="02020603050405020304" pitchFamily="18" charset="0"/>
                <a:cs typeface="Times New Roman" panose="02020603050405020304" pitchFamily="18" charset="0"/>
              </a:rPr>
              <a:t> </a:t>
            </a:r>
            <a:r>
              <a:rPr lang="ru-RU" sz="2000" kern="0" dirty="0">
                <a:solidFill>
                  <a:prstClr val="black"/>
                </a:solidFill>
                <a:latin typeface="Times New Roman" panose="02020603050405020304" pitchFamily="18" charset="0"/>
                <a:cs typeface="Times New Roman" panose="02020603050405020304" pitchFamily="18" charset="0"/>
              </a:rPr>
              <a:t>родился </a:t>
            </a:r>
            <a:r>
              <a:rPr kumimoji="0" lang="ru-RU" sz="200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10.08.1926</a:t>
            </a:r>
            <a:r>
              <a:rPr kumimoji="0" lang="ru-RU" sz="200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году, </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в деревне</a:t>
            </a:r>
            <a:r>
              <a:rPr kumimoji="0" lang="ru-RU" sz="20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sz="2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Индери</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sz="2000"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Вагайского</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района Тюменской области. Старший сын в большой семье. На </a:t>
            </a:r>
            <a:r>
              <a:rPr lang="ru-RU" sz="2000" kern="0" dirty="0">
                <a:solidFill>
                  <a:prstClr val="black"/>
                </a:solidFill>
                <a:latin typeface="Times New Roman" panose="02020603050405020304" pitchFamily="18" charset="0"/>
                <a:cs typeface="Times New Roman" panose="02020603050405020304" pitchFamily="18" charset="0"/>
              </a:rPr>
              <a:t>фронт попал в 1944 году,   ему было </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18 лет.</a:t>
            </a:r>
            <a:r>
              <a:rPr kumimoji="0" lang="ru-RU" sz="20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ru-RU" sz="2000" kern="0" dirty="0">
                <a:solidFill>
                  <a:prstClr val="black"/>
                </a:solidFill>
                <a:latin typeface="Times New Roman" panose="02020603050405020304" pitchFamily="18" charset="0"/>
                <a:cs typeface="Times New Roman" panose="02020603050405020304" pitchFamily="18" charset="0"/>
              </a:rPr>
              <a:t>Воевал </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ru-RU" sz="2000" kern="0" dirty="0">
                <a:solidFill>
                  <a:prstClr val="black"/>
                </a:solidFill>
                <a:latin typeface="Times New Roman" panose="02020603050405020304" pitchFamily="18" charset="0"/>
                <a:cs typeface="Times New Roman" panose="02020603050405020304" pitchFamily="18" charset="0"/>
              </a:rPr>
              <a:t>в</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104 запасном стрелковом полку, входящий в состав 39 стрелковой бригады Сибирской дивизии военного округа, который дислоцировался в городе Омске. Затем в 203 запасном стрелковом полку стал</a:t>
            </a:r>
            <a:r>
              <a:rPr kumimoji="0" lang="ru-RU" sz="2000"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sz="20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пулеметчиком, участвовал в войне с Японией. Имеет награды: Медаль «За победу над Японией», «За победу над Германией», юбилейные медали. Домой вернулся в 1951году в звании младшего сержанта.</a:t>
            </a:r>
            <a:r>
              <a:rPr lang="ru-RU" sz="2000" b="1" kern="0" dirty="0">
                <a:solidFill>
                  <a:prstClr val="black"/>
                </a:solidFill>
                <a:latin typeface="Times New Roman" panose="02020603050405020304" pitchFamily="18" charset="0"/>
                <a:cs typeface="Times New Roman" panose="02020603050405020304" pitchFamily="18" charset="0"/>
              </a:rPr>
              <a:t> </a:t>
            </a:r>
            <a:r>
              <a:rPr lang="ru-RU" dirty="0">
                <a:solidFill>
                  <a:prstClr val="black"/>
                </a:solidFill>
                <a:latin typeface="Times New Roman" panose="02020603050405020304" pitchFamily="18" charset="0"/>
                <a:cs typeface="Times New Roman" panose="02020603050405020304" pitchFamily="18" charset="0"/>
              </a:rPr>
              <a:t>Его не стало </a:t>
            </a:r>
            <a:r>
              <a:rPr lang="ru-RU" sz="2000" kern="0" dirty="0">
                <a:solidFill>
                  <a:prstClr val="black"/>
                </a:solidFill>
                <a:latin typeface="Times New Roman" panose="02020603050405020304" pitchFamily="18" charset="0"/>
                <a:cs typeface="Times New Roman" panose="02020603050405020304" pitchFamily="18" charset="0"/>
              </a:rPr>
              <a:t>в 2000 году.</a:t>
            </a:r>
            <a:endParaRPr lang="ru-RU" sz="2000" dirty="0">
              <a:latin typeface="Times New Roman" panose="02020603050405020304" pitchFamily="18" charset="0"/>
              <a:cs typeface="Times New Roman" panose="02020603050405020304" pitchFamily="18" charset="0"/>
            </a:endParaRPr>
          </a:p>
          <a:p>
            <a:pPr lvl="0" algn="just"/>
            <a:endParaRPr kumimoji="0" lang="ru-RU" sz="20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6543330" y="5430322"/>
            <a:ext cx="184731" cy="369332"/>
          </a:xfrm>
          <a:prstGeom prst="rect">
            <a:avLst/>
          </a:prstGeom>
        </p:spPr>
        <p:txBody>
          <a:bodyPr wrap="none">
            <a:spAutoFit/>
          </a:bodyPr>
          <a:lstStyle/>
          <a:p>
            <a:endParaRPr lang="ru-RU" dirty="0"/>
          </a:p>
        </p:txBody>
      </p:sp>
      <p:pic>
        <p:nvPicPr>
          <p:cNvPr id="4" name="Рисунок 3">
            <a:extLst>
              <a:ext uri="{FF2B5EF4-FFF2-40B4-BE49-F238E27FC236}">
                <a16:creationId xmlns:a16="http://schemas.microsoft.com/office/drawing/2014/main" id="{2CBF1A50-4515-4B71-B24E-5CEDE3D7AD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4582" y="1091856"/>
            <a:ext cx="1686403" cy="2448272"/>
          </a:xfrm>
          <a:prstGeom prst="rect">
            <a:avLst/>
          </a:prstGeom>
        </p:spPr>
      </p:pic>
      <p:pic>
        <p:nvPicPr>
          <p:cNvPr id="6" name="Рисунок 5">
            <a:extLst>
              <a:ext uri="{FF2B5EF4-FFF2-40B4-BE49-F238E27FC236}">
                <a16:creationId xmlns:a16="http://schemas.microsoft.com/office/drawing/2014/main" id="{E456EE0A-5EF5-4303-9AEF-F263E76473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95736" y="3839002"/>
            <a:ext cx="1608746" cy="2406103"/>
          </a:xfrm>
          <a:prstGeom prst="rect">
            <a:avLst/>
          </a:prstGeom>
        </p:spPr>
      </p:pic>
      <p:pic>
        <p:nvPicPr>
          <p:cNvPr id="7" name="Рисунок 6">
            <a:extLst>
              <a:ext uri="{FF2B5EF4-FFF2-40B4-BE49-F238E27FC236}">
                <a16:creationId xmlns:a16="http://schemas.microsoft.com/office/drawing/2014/main" id="{17216B10-AB79-48E8-9B8B-2554557541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3717033"/>
            <a:ext cx="1686403" cy="2528072"/>
          </a:xfrm>
          <a:prstGeom prst="rect">
            <a:avLst/>
          </a:prstGeom>
        </p:spPr>
      </p:pic>
    </p:spTree>
    <p:extLst>
      <p:ext uri="{BB962C8B-B14F-4D97-AF65-F5344CB8AC3E}">
        <p14:creationId xmlns:p14="http://schemas.microsoft.com/office/powerpoint/2010/main" val="2450272049"/>
      </p:ext>
    </p:extLst>
  </p:cSld>
  <p:clrMapOvr>
    <a:masterClrMapping/>
  </p:clrMapOvr>
  <p:transition advClick="0" advTm="1100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C:\Users\ун\Desktop\Неволин.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2132856"/>
            <a:ext cx="1728192" cy="2376264"/>
          </a:xfrm>
          <a:prstGeom prst="rect">
            <a:avLst/>
          </a:prstGeom>
          <a:noFill/>
          <a:ln>
            <a:noFill/>
          </a:ln>
        </p:spPr>
      </p:pic>
      <p:sp>
        <p:nvSpPr>
          <p:cNvPr id="3" name="Прямоугольник 2"/>
          <p:cNvSpPr/>
          <p:nvPr/>
        </p:nvSpPr>
        <p:spPr>
          <a:xfrm>
            <a:off x="2680947" y="188640"/>
            <a:ext cx="6246440" cy="6494085"/>
          </a:xfrm>
          <a:prstGeom prst="rect">
            <a:avLst/>
          </a:prstGeom>
        </p:spPr>
        <p:txBody>
          <a:bodyPr wrap="square">
            <a:spAutoFit/>
          </a:bodyPr>
          <a:lstStyle/>
          <a:p>
            <a:pPr algn="just"/>
            <a:r>
              <a:rPr lang="ru-RU" sz="2000" b="1" dirty="0" err="1">
                <a:latin typeface="Times New Roman" panose="02020603050405020304" pitchFamily="18" charset="0"/>
                <a:cs typeface="Times New Roman" panose="02020603050405020304" pitchFamily="18" charset="0"/>
              </a:rPr>
              <a:t>Неволин</a:t>
            </a:r>
            <a:r>
              <a:rPr lang="ru-RU" sz="2000" b="1" dirty="0">
                <a:latin typeface="Times New Roman" panose="02020603050405020304" pitchFamily="18" charset="0"/>
                <a:cs typeface="Times New Roman" panose="02020603050405020304" pitchFamily="18" charset="0"/>
              </a:rPr>
              <a:t>  Михаил Васильевич </a:t>
            </a:r>
            <a:r>
              <a:rPr lang="ru-RU" dirty="0">
                <a:latin typeface="Times New Roman" panose="02020603050405020304" pitchFamily="18" charset="0"/>
                <a:cs typeface="Times New Roman" panose="02020603050405020304" pitchFamily="18" charset="0"/>
              </a:rPr>
              <a:t>родился 21 сентября 1925 году, в деревне </a:t>
            </a:r>
            <a:r>
              <a:rPr lang="ru-RU" dirty="0" err="1">
                <a:latin typeface="Times New Roman" panose="02020603050405020304" pitchFamily="18" charset="0"/>
                <a:cs typeface="Times New Roman" panose="02020603050405020304" pitchFamily="18" charset="0"/>
              </a:rPr>
              <a:t>Берёзовка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Артинского</a:t>
            </a:r>
            <a:r>
              <a:rPr lang="ru-RU" dirty="0">
                <a:latin typeface="Times New Roman" panose="02020603050405020304" pitchFamily="18" charset="0"/>
                <a:cs typeface="Times New Roman" panose="02020603050405020304" pitchFamily="18" charset="0"/>
              </a:rPr>
              <a:t> района Свердловской области в семье служащего. В 1935 году </a:t>
            </a:r>
            <a:r>
              <a:rPr lang="ru-RU" dirty="0" err="1">
                <a:latin typeface="Times New Roman" panose="02020603050405020304" pitchFamily="18" charset="0"/>
                <a:cs typeface="Times New Roman" panose="02020603050405020304" pitchFamily="18" charset="0"/>
              </a:rPr>
              <a:t>Неволины</a:t>
            </a:r>
            <a:r>
              <a:rPr lang="ru-RU" dirty="0">
                <a:latin typeface="Times New Roman" panose="02020603050405020304" pitchFamily="18" charset="0"/>
                <a:cs typeface="Times New Roman" panose="02020603050405020304" pitchFamily="18" charset="0"/>
              </a:rPr>
              <a:t> переезжают жить в город Ишим. Когда началась война, Мише было 16 лет. В 1941 году получил профессию комбайнёра. Осенью 1943 года призван в миномётное учебное подразделение города Красноярска. После окончания «</a:t>
            </a:r>
            <a:r>
              <a:rPr lang="ru-RU" dirty="0" err="1">
                <a:latin typeface="Times New Roman" panose="02020603050405020304" pitchFamily="18" charset="0"/>
                <a:cs typeface="Times New Roman" panose="02020603050405020304" pitchFamily="18" charset="0"/>
              </a:rPr>
              <a:t>учебки</a:t>
            </a:r>
            <a:r>
              <a:rPr lang="ru-RU" dirty="0">
                <a:latin typeface="Times New Roman" panose="02020603050405020304" pitchFamily="18" charset="0"/>
                <a:cs typeface="Times New Roman" panose="02020603050405020304" pitchFamily="18" charset="0"/>
              </a:rPr>
              <a:t>» в 1943 году направлен железнодорожным эшелоном на фронт.  Так он попал в Смоленск на Белорусский фронт. После долгого  следования эшелон был разгружен на станции Рудня, где и начался боевой путь в пехотном  лыжном батальоне. С боями батальон дошёл до Витебска, где Михаил был ранен в ногу. Ранение оказалось очень тяжёлым, и в декабре 1943г. бойца отправили в госпиталь города Вологды, где ему ампутировали полступни. Весной 1944 г. после выздоровления он  полностью комиссован и демобилизован из армии по состоянию здоровья. За участие в Великой Отечественной войне Михаил Васильевич имеет правительственные награды: орден Отечественной войны 2 степени, медали «За Победу над Германией», «40 лет Победы в Великой Отечественной войне», », «50 лет Победы в Великой Отечественной войне», «70 лет Вооружённых сил СССР».</a:t>
            </a:r>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586" y="4941168"/>
            <a:ext cx="1503561" cy="1453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053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116632"/>
            <a:ext cx="5904656" cy="7540526"/>
          </a:xfrm>
          <a:prstGeom prst="rect">
            <a:avLst/>
          </a:prstGeom>
        </p:spPr>
        <p:txBody>
          <a:bodyPr wrap="square">
            <a:spAutoFit/>
          </a:bodyPr>
          <a:lstStyle/>
          <a:p>
            <a:pPr algn="just"/>
            <a:r>
              <a:rPr lang="ru-RU" sz="2000" b="1" kern="0" spc="-100" dirty="0">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Павлов Иван Сергеевич </a:t>
            </a:r>
            <a:r>
              <a:rPr lang="ru-RU" sz="2000" kern="0" spc="-100" dirty="0">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родился 14 июля 1914 года </a:t>
            </a:r>
          </a:p>
          <a:p>
            <a:pPr algn="just"/>
            <a:r>
              <a:rPr lang="ru-RU" sz="2000" kern="0" spc="-100" dirty="0">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в деревне </a:t>
            </a:r>
            <a:r>
              <a:rPr lang="ru-RU" sz="2000" kern="0" spc="-100" dirty="0" err="1">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Колесниково</a:t>
            </a:r>
            <a:r>
              <a:rPr lang="ru-RU" sz="2000" kern="0" spc="-100" dirty="0">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 Ново-</a:t>
            </a:r>
            <a:r>
              <a:rPr lang="ru-RU" sz="2000" kern="0" spc="-100" dirty="0" err="1">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Заимского</a:t>
            </a:r>
            <a:r>
              <a:rPr lang="ru-RU" sz="2000" kern="0" spc="-100" dirty="0">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 района </a:t>
            </a:r>
          </a:p>
          <a:p>
            <a:pPr algn="just"/>
            <a:r>
              <a:rPr lang="ru-RU" sz="2000" kern="0" spc="-100" dirty="0">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Тюменской области в семье крестьян. В 18 лет (это был 1932 год) поступил в </a:t>
            </a:r>
            <a:r>
              <a:rPr lang="ru-RU" sz="2000" kern="0" spc="-100" dirty="0" err="1">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Колесниковскую</a:t>
            </a:r>
            <a:r>
              <a:rPr lang="ru-RU" sz="2000" kern="0" spc="-100" dirty="0">
                <a:ln w="3200">
                  <a:solidFill>
                    <a:srgbClr val="444D26">
                      <a:shade val="75000"/>
                      <a:alpha val="25000"/>
                    </a:srgbClr>
                  </a:solidFill>
                  <a:prstDash val="solid"/>
                  <a:round/>
                </a:ln>
                <a:solidFill>
                  <a:srgbClr val="000000"/>
                </a:solidFill>
                <a:latin typeface="Times New Roman" panose="02020603050405020304" pitchFamily="18" charset="0"/>
                <a:cs typeface="Times New Roman" panose="02020603050405020304" pitchFamily="18" charset="0"/>
              </a:rPr>
              <a:t> сельскую школу и закончил ее в 1934 году.  Затем пошел работать в колхоз трактористом. </a:t>
            </a:r>
            <a:r>
              <a:rPr lang="ru-RU" sz="2000" kern="0" dirty="0">
                <a:solidFill>
                  <a:srgbClr val="000000"/>
                </a:solidFill>
                <a:latin typeface="Times New Roman" panose="02020603050405020304" pitchFamily="18" charset="0"/>
                <a:cs typeface="Times New Roman" panose="02020603050405020304" pitchFamily="18" charset="0"/>
              </a:rPr>
              <a:t>Имел пятерых детей 3 мальчика и 2девочки.</a:t>
            </a:r>
          </a:p>
          <a:p>
            <a:pPr algn="just"/>
            <a:r>
              <a:rPr lang="ru-RU" sz="2000" kern="0" dirty="0">
                <a:solidFill>
                  <a:srgbClr val="000000"/>
                </a:solidFill>
                <a:latin typeface="Times New Roman" panose="02020603050405020304" pitchFamily="18" charset="0"/>
                <a:cs typeface="Times New Roman" panose="02020603050405020304" pitchFamily="18" charset="0"/>
              </a:rPr>
              <a:t>В 1941 году 3 июля Иван  призван на фронт, воевал в 771 отделении телеграфно-строевой роты</a:t>
            </a:r>
          </a:p>
          <a:p>
            <a:pPr algn="just"/>
            <a:r>
              <a:rPr lang="ru-RU" sz="2000" kern="0" dirty="0">
                <a:solidFill>
                  <a:srgbClr val="000000"/>
                </a:solidFill>
                <a:latin typeface="Times New Roman" panose="02020603050405020304" pitchFamily="18" charset="0"/>
                <a:cs typeface="Times New Roman" panose="02020603050405020304" pitchFamily="18" charset="0"/>
              </a:rPr>
              <a:t>«телефонист»,  сержантом на Украинском и Белорусском фронтах. С сентября 1942 года назначен командиром отделения телеграфно-строевой роты. Дошел до  города Берлина, а 2 ноября 1945 года был демобилизован. </a:t>
            </a:r>
          </a:p>
          <a:p>
            <a:pPr algn="just"/>
            <a:r>
              <a:rPr lang="ru-RU" sz="2000" kern="0" dirty="0">
                <a:solidFill>
                  <a:srgbClr val="000000"/>
                </a:solidFill>
                <a:latin typeface="Times New Roman" panose="02020603050405020304" pitchFamily="18" charset="0"/>
                <a:cs typeface="Times New Roman" panose="02020603050405020304" pitchFamily="18" charset="0"/>
              </a:rPr>
              <a:t>После войны продолжал работать в колхозе механизатором, стал заслуженным работником сельского хозяйства, имел правительственные награды. Его не стало  12 декабря 1999 года. </a:t>
            </a:r>
          </a:p>
          <a:p>
            <a:pPr lvl="0" algn="just" fontAlgn="base">
              <a:spcBef>
                <a:spcPct val="20000"/>
              </a:spcBef>
              <a:spcAft>
                <a:spcPct val="0"/>
              </a:spcAft>
            </a:pPr>
            <a:r>
              <a:rPr lang="ru-RU" sz="2000" kern="0" dirty="0">
                <a:solidFill>
                  <a:prstClr val="black"/>
                </a:solidFill>
                <a:latin typeface="Times New Roman" panose="02020603050405020304" pitchFamily="18" charset="0"/>
                <a:cs typeface="Times New Roman" panose="02020603050405020304" pitchFamily="18" charset="0"/>
              </a:rPr>
              <a:t>Имеет награды:  «</a:t>
            </a:r>
            <a:r>
              <a:rPr lang="ru-RU" sz="2000" dirty="0">
                <a:solidFill>
                  <a:srgbClr val="000000"/>
                </a:solidFill>
                <a:latin typeface="Times New Roman"/>
                <a:ea typeface="Times New Roman"/>
                <a:cs typeface="Times New Roman"/>
              </a:rPr>
              <a:t>орден  Красной Звезды», «</a:t>
            </a:r>
            <a:r>
              <a:rPr lang="ru-RU" sz="2000" dirty="0">
                <a:latin typeface="Times New Roman"/>
                <a:ea typeface="Times New Roman"/>
                <a:cs typeface="Times New Roman"/>
              </a:rPr>
              <a:t>орден Славы 3 степени», медали </a:t>
            </a:r>
            <a:r>
              <a:rPr lang="ru-RU" sz="2000" kern="0" dirty="0">
                <a:solidFill>
                  <a:srgbClr val="000000"/>
                </a:solidFill>
                <a:latin typeface="Times New Roman" panose="02020603050405020304" pitchFamily="18" charset="0"/>
                <a:cs typeface="Times New Roman" panose="02020603050405020304" pitchFamily="18" charset="0"/>
              </a:rPr>
              <a:t>«За боевые заслуги», «За победу над фашисткой Германией».</a:t>
            </a:r>
          </a:p>
          <a:p>
            <a:pPr algn="just"/>
            <a:endParaRPr lang="ru-RU" sz="2000" dirty="0">
              <a:latin typeface="Times New Roman"/>
              <a:ea typeface="Times New Roman"/>
              <a:cs typeface="Times New Roman"/>
            </a:endParaRPr>
          </a:p>
          <a:p>
            <a:pPr lvl="0" algn="just"/>
            <a:endParaRPr lang="ru-RU" sz="2000" dirty="0">
              <a:solidFill>
                <a:srgbClr val="000000"/>
              </a:solidFill>
              <a:latin typeface="Times New Roman"/>
              <a:ea typeface="Times New Roman"/>
              <a:cs typeface="Times New Roman"/>
            </a:endParaRPr>
          </a:p>
          <a:p>
            <a:pPr algn="just"/>
            <a:endParaRPr lang="ru-RU" sz="2000" kern="0" dirty="0">
              <a:solidFill>
                <a:srgbClr val="000000"/>
              </a:solidFill>
              <a:latin typeface="Times New Roman" panose="02020603050405020304" pitchFamily="18" charset="0"/>
              <a:cs typeface="Times New Roman" panose="02020603050405020304" pitchFamily="18" charset="0"/>
            </a:endParaRPr>
          </a:p>
        </p:txBody>
      </p:sp>
      <p:pic>
        <p:nvPicPr>
          <p:cNvPr id="3" name="Рисунок 2" descr="G:\Home\Pictures\20200212_11341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8545" y="2492896"/>
            <a:ext cx="1517278" cy="1872208"/>
          </a:xfrm>
          <a:prstGeom prst="rect">
            <a:avLst/>
          </a:prstGeom>
          <a:noFill/>
          <a:ln>
            <a:noFill/>
          </a:ln>
        </p:spPr>
      </p:pic>
      <p:pic>
        <p:nvPicPr>
          <p:cNvPr id="4" name="Рисунок 3">
            <a:extLst>
              <a:ext uri="{FF2B5EF4-FFF2-40B4-BE49-F238E27FC236}">
                <a16:creationId xmlns:a16="http://schemas.microsoft.com/office/drawing/2014/main" id="{70D96AF8-C75F-4868-B71E-98BCF7C5A037}"/>
              </a:ext>
            </a:extLst>
          </p:cNvPr>
          <p:cNvPicPr>
            <a:picLocks noChangeAspect="1"/>
          </p:cNvPicPr>
          <p:nvPr/>
        </p:nvPicPr>
        <p:blipFill>
          <a:blip r:embed="rId3"/>
          <a:stretch>
            <a:fillRect/>
          </a:stretch>
        </p:blipFill>
        <p:spPr>
          <a:xfrm>
            <a:off x="928545" y="4869160"/>
            <a:ext cx="1603387" cy="1603387"/>
          </a:xfrm>
          <a:prstGeom prst="rect">
            <a:avLst/>
          </a:prstGeom>
        </p:spPr>
      </p:pic>
    </p:spTree>
    <p:extLst>
      <p:ext uri="{BB962C8B-B14F-4D97-AF65-F5344CB8AC3E}">
        <p14:creationId xmlns:p14="http://schemas.microsoft.com/office/powerpoint/2010/main" val="126238745"/>
      </p:ext>
    </p:extLst>
  </p:cSld>
  <p:clrMapOvr>
    <a:masterClrMapping/>
  </p:clrMapOvr>
  <p:transition advClick="0" advTm="11000"/>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615070" y="787785"/>
            <a:ext cx="4950296" cy="2308324"/>
          </a:xfrm>
          <a:prstGeom prst="rect">
            <a:avLst/>
          </a:prstGeom>
        </p:spPr>
        <p:txBody>
          <a:bodyPr wrap="square">
            <a:spAutoFit/>
          </a:bodyPr>
          <a:lstStyle/>
          <a:p>
            <a:pPr lvl="0"/>
            <a:r>
              <a:rPr lang="ru-RU" sz="2400" dirty="0">
                <a:solidFill>
                  <a:srgbClr val="000000"/>
                </a:solidFill>
                <a:latin typeface="Times New Roman" panose="02020603050405020304" pitchFamily="18" charset="0"/>
                <a:cs typeface="Times New Roman" panose="02020603050405020304" pitchFamily="18" charset="0"/>
              </a:rPr>
              <a:t>…</a:t>
            </a:r>
            <a:r>
              <a:rPr lang="ru-RU" sz="2000" dirty="0">
                <a:solidFill>
                  <a:srgbClr val="000000"/>
                </a:solidFill>
                <a:latin typeface="Times New Roman" panose="02020603050405020304" pitchFamily="18" charset="0"/>
                <a:cs typeface="Times New Roman" panose="02020603050405020304" pitchFamily="18" charset="0"/>
              </a:rPr>
              <a:t>Я хотел бы, чтобы  все знали, что   не было безымянных героев, что были люди, которые имели свое имя, свой облик, свои чаяния и надежды, и поэтому муки самого  незаметного из них были не меньше, чем муки того, чьё имя войдет в историю… </a:t>
            </a:r>
          </a:p>
          <a:p>
            <a:pPr lvl="0" algn="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Юлиус</a:t>
            </a:r>
            <a:r>
              <a:rPr lang="ru-RU" sz="2000" dirty="0">
                <a:solidFill>
                  <a:srgbClr val="000000"/>
                </a:solidFill>
                <a:latin typeface="Times New Roman" panose="02020603050405020304" pitchFamily="18" charset="0"/>
                <a:cs typeface="Times New Roman" panose="02020603050405020304" pitchFamily="18" charset="0"/>
              </a:rPr>
              <a:t> Фучик</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933056"/>
            <a:ext cx="3844144" cy="2396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267744" y="166482"/>
            <a:ext cx="2736304" cy="461665"/>
          </a:xfrm>
          <a:prstGeom prst="rect">
            <a:avLst/>
          </a:prstGeom>
        </p:spPr>
        <p:txBody>
          <a:bodyPr wrap="square">
            <a:spAutoFit/>
          </a:bodyPr>
          <a:lstStyle/>
          <a:p>
            <a:pPr lvl="0" algn="ctr"/>
            <a:r>
              <a:rPr lang="ru-RU" sz="2400" b="1" dirty="0">
                <a:solidFill>
                  <a:srgbClr val="000000"/>
                </a:solidFill>
                <a:latin typeface="Times New Roman" panose="02020603050405020304" pitchFamily="18" charset="0"/>
                <a:cs typeface="Times New Roman" panose="02020603050405020304" pitchFamily="18" charset="0"/>
              </a:rPr>
              <a:t>1. Введение</a:t>
            </a:r>
          </a:p>
        </p:txBody>
      </p:sp>
    </p:spTree>
    <p:extLst>
      <p:ext uri="{BB962C8B-B14F-4D97-AF65-F5344CB8AC3E}">
        <p14:creationId xmlns:p14="http://schemas.microsoft.com/office/powerpoint/2010/main" val="3870253987"/>
      </p:ext>
    </p:extLst>
  </p:cSld>
  <p:clrMapOvr>
    <a:masterClrMapping/>
  </p:clrMapOvr>
  <p:transition advClick="0" advTm="1100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067944" y="620688"/>
            <a:ext cx="4773216" cy="4525963"/>
          </a:xfrm>
        </p:spPr>
        <p:txBody>
          <a:bodyPr/>
          <a:lstStyle/>
          <a:p>
            <a:pPr marL="0" indent="0" algn="just">
              <a:buNone/>
            </a:pPr>
            <a:r>
              <a:rPr lang="ru-RU" sz="2000" b="1" dirty="0" err="1">
                <a:latin typeface="Times New Roman" panose="02020603050405020304" pitchFamily="18" charset="0"/>
                <a:cs typeface="Times New Roman" panose="02020603050405020304" pitchFamily="18" charset="0"/>
              </a:rPr>
              <a:t>Питухин</a:t>
            </a:r>
            <a:r>
              <a:rPr lang="ru-RU" sz="2000" b="1" dirty="0">
                <a:latin typeface="Times New Roman" panose="02020603050405020304" pitchFamily="18" charset="0"/>
                <a:cs typeface="Times New Roman" panose="02020603050405020304" pitchFamily="18" charset="0"/>
              </a:rPr>
              <a:t> Александр Васильевич </a:t>
            </a:r>
            <a:r>
              <a:rPr lang="ru-RU" sz="2000" dirty="0">
                <a:latin typeface="Times New Roman" panose="02020603050405020304" pitchFamily="18" charset="0"/>
                <a:cs typeface="Times New Roman" panose="02020603050405020304" pitchFamily="18" charset="0"/>
              </a:rPr>
              <a:t>родился 12 сентября 1911 года.</a:t>
            </a:r>
            <a:r>
              <a:rPr lang="ru-RU" sz="2000" kern="1200" dirty="0">
                <a:solidFill>
                  <a:prstClr val="black"/>
                </a:solidFill>
                <a:latin typeface="Times New Roman" panose="02020603050405020304" pitchFamily="18" charset="0"/>
                <a:cs typeface="Times New Roman" panose="02020603050405020304" pitchFamily="18" charset="0"/>
              </a:rPr>
              <a:t> </a:t>
            </a:r>
            <a:r>
              <a:rPr lang="ru-RU" sz="2000" dirty="0">
                <a:solidFill>
                  <a:prstClr val="black"/>
                </a:solidFill>
                <a:latin typeface="Times New Roman" panose="02020603050405020304" pitchFamily="18" charset="0"/>
                <a:cs typeface="Times New Roman" panose="02020603050405020304" pitchFamily="18" charset="0"/>
              </a:rPr>
              <a:t>Ушел на фронт, где был политруком, затем комиссаром в должности старшего лейтенанта. Воевал под курском, где в одном из боев с  фашистами был тяжело ранен в позвоночник, в голову и руку. Лечился в госпитале, </a:t>
            </a:r>
            <a:r>
              <a:rPr lang="ru-RU" sz="2000" dirty="0">
                <a:solidFill>
                  <a:srgbClr val="000000"/>
                </a:solidFill>
                <a:latin typeface="Times New Roman" panose="02020603050405020304" pitchFamily="18" charset="0"/>
                <a:cs typeface="Times New Roman" panose="02020603050405020304" pitchFamily="18" charset="0"/>
              </a:rPr>
              <a:t>после лечения вернулся домой.</a:t>
            </a:r>
            <a:endParaRPr lang="ru-RU" sz="2000" dirty="0">
              <a:latin typeface="Times New Roman" panose="02020603050405020304" pitchFamily="18" charset="0"/>
              <a:cs typeface="Times New Roman" panose="02020603050405020304" pitchFamily="18" charset="0"/>
            </a:endParaRPr>
          </a:p>
        </p:txBody>
      </p:sp>
      <p:pic>
        <p:nvPicPr>
          <p:cNvPr id="4" name="Рисунок 3" descr="C:\Users\Home\Desktop\герои\20200212_11382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278101" y="2622550"/>
            <a:ext cx="2872105" cy="1612900"/>
          </a:xfrm>
          <a:prstGeom prst="rect">
            <a:avLst/>
          </a:prstGeom>
          <a:noFill/>
          <a:ln>
            <a:noFill/>
          </a:ln>
        </p:spPr>
      </p:pic>
      <p:pic>
        <p:nvPicPr>
          <p:cNvPr id="2" name="Рисунок 1">
            <a:extLst>
              <a:ext uri="{FF2B5EF4-FFF2-40B4-BE49-F238E27FC236}">
                <a16:creationId xmlns:a16="http://schemas.microsoft.com/office/drawing/2014/main" id="{E7135050-3BC4-4669-802E-BB534E7837CD}"/>
              </a:ext>
            </a:extLst>
          </p:cNvPr>
          <p:cNvPicPr>
            <a:picLocks noChangeAspect="1"/>
          </p:cNvPicPr>
          <p:nvPr/>
        </p:nvPicPr>
        <p:blipFill>
          <a:blip r:embed="rId3"/>
          <a:stretch>
            <a:fillRect/>
          </a:stretch>
        </p:blipFill>
        <p:spPr>
          <a:xfrm>
            <a:off x="7236297" y="4221088"/>
            <a:ext cx="1268078" cy="2109399"/>
          </a:xfrm>
          <a:prstGeom prst="rect">
            <a:avLst/>
          </a:prstGeom>
        </p:spPr>
      </p:pic>
    </p:spTree>
    <p:extLst>
      <p:ext uri="{BB962C8B-B14F-4D97-AF65-F5344CB8AC3E}">
        <p14:creationId xmlns:p14="http://schemas.microsoft.com/office/powerpoint/2010/main" val="205865489"/>
      </p:ext>
    </p:extLst>
  </p:cSld>
  <p:clrMapOvr>
    <a:masterClrMapping/>
  </p:clrMapOvr>
  <p:transition advClick="0" advTm="11000"/>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843808" y="171498"/>
            <a:ext cx="6048672" cy="6463308"/>
          </a:xfrm>
          <a:prstGeom prst="rect">
            <a:avLst/>
          </a:prstGeom>
        </p:spPr>
        <p:txBody>
          <a:bodyPr wrap="square">
            <a:spAutoFit/>
          </a:bodyPr>
          <a:lstStyle/>
          <a:p>
            <a:pPr lvl="0" algn="just"/>
            <a:r>
              <a:rPr lang="ru-RU" b="1" dirty="0" err="1">
                <a:solidFill>
                  <a:prstClr val="black"/>
                </a:solidFill>
                <a:latin typeface="Times New Roman" panose="02020603050405020304" pitchFamily="18" charset="0"/>
                <a:cs typeface="Times New Roman" panose="02020603050405020304" pitchFamily="18" charset="0"/>
              </a:rPr>
              <a:t>Печёрин</a:t>
            </a:r>
            <a:r>
              <a:rPr lang="ru-RU" b="1" dirty="0">
                <a:solidFill>
                  <a:prstClr val="black"/>
                </a:solidFill>
                <a:latin typeface="Times New Roman" panose="02020603050405020304" pitchFamily="18" charset="0"/>
                <a:cs typeface="Times New Roman" panose="02020603050405020304" pitchFamily="18" charset="0"/>
              </a:rPr>
              <a:t> Тимофей Герасимович, </a:t>
            </a:r>
            <a:r>
              <a:rPr lang="ru-RU" dirty="0">
                <a:solidFill>
                  <a:prstClr val="black"/>
                </a:solidFill>
                <a:latin typeface="Times New Roman" panose="02020603050405020304" pitchFamily="18" charset="0"/>
                <a:cs typeface="Times New Roman" panose="02020603050405020304" pitchFamily="18" charset="0"/>
              </a:rPr>
              <a:t>в его жизни было две войны. В Гражданскую он, ребёнком, прятался в подполе во время боевых действий в своей деревне. А в Великую Отечественную войну Тимофея Герасимовича отправили на Японский фронт. В самом начале войны в настоящих боевых действиях практически не участвовал. Но, в случае нападения Японии на нашу страну – он стал бы защитником Родины. </a:t>
            </a:r>
          </a:p>
          <a:p>
            <a:pPr lvl="0" algn="just"/>
            <a:r>
              <a:rPr lang="ru-RU" dirty="0">
                <a:solidFill>
                  <a:prstClr val="black"/>
                </a:solidFill>
                <a:latin typeface="Times New Roman" panose="02020603050405020304" pitchFamily="18" charset="0"/>
                <a:cs typeface="Times New Roman" panose="02020603050405020304" pitchFamily="18" charset="0"/>
              </a:rPr>
              <a:t>По его рассказам, условия были тяжёлыми. Ели столярный клей, варили кожу от сапог. Но, тем не менее, учения проводились. И он, и его сослуживцы были готовы встретить врага во всеоружии.  После победы над Германией, летом 1945 года начались военные действия на Дальнем Востоке против японцев. В степи Маньчжурии были переброшены те войска, которые уже имели реальный опыт военных действий. И именно они штурмовали Большой Хинган. В случае их поражения, в боевые действия должны были вступить войска, где служил Тимофей. После подписания мира ещё 5 лет Тимофей Герасимович служил на границе с Японией. Война для него затянулась на 9 лет. В 1950 он был демобилизован. За свою службу мой прадед был награждён государственными наградами: орденом и медалями.</a:t>
            </a:r>
          </a:p>
        </p:txBody>
      </p:sp>
      <p:pic>
        <p:nvPicPr>
          <p:cNvPr id="6" name="Рисунок 5"/>
          <p:cNvPicPr>
            <a:picLocks noChangeAspect="1"/>
          </p:cNvPicPr>
          <p:nvPr/>
        </p:nvPicPr>
        <p:blipFill>
          <a:blip r:embed="rId2" cstate="print"/>
          <a:stretch>
            <a:fillRect/>
          </a:stretch>
        </p:blipFill>
        <p:spPr>
          <a:xfrm>
            <a:off x="539552" y="2143012"/>
            <a:ext cx="1944216" cy="2520280"/>
          </a:xfrm>
          <a:prstGeom prst="rect">
            <a:avLst/>
          </a:prstGeom>
        </p:spPr>
      </p:pic>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128" y="5229200"/>
            <a:ext cx="1289063" cy="1287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956976"/>
      </p:ext>
    </p:extLst>
  </p:cSld>
  <p:clrMapOvr>
    <a:masterClrMapping/>
  </p:clrMapOvr>
  <p:transition advClick="0" advTm="11000"/>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23928" y="404664"/>
            <a:ext cx="5040560" cy="6370975"/>
          </a:xfrm>
          <a:prstGeom prst="rect">
            <a:avLst/>
          </a:prstGeom>
        </p:spPr>
        <p:txBody>
          <a:bodyPr wrap="square">
            <a:spAutoFit/>
          </a:bodyPr>
          <a:lstStyle/>
          <a:p>
            <a:pPr lvl="0" algn="just"/>
            <a:r>
              <a:rPr lang="ru-RU" sz="2000" b="1" kern="0" spc="-100" dirty="0">
                <a:ln w="3200">
                  <a:solidFill>
                    <a:srgbClr val="444D26">
                      <a:shade val="75000"/>
                      <a:alpha val="25000"/>
                    </a:srgbClr>
                  </a:solidFill>
                  <a:prstDash val="solid"/>
                  <a:round/>
                </a:ln>
                <a:latin typeface="Times New Roman" panose="02020603050405020304" pitchFamily="18" charset="0"/>
                <a:cs typeface="Times New Roman" panose="02020603050405020304" pitchFamily="18" charset="0"/>
              </a:rPr>
              <a:t>Петрушин Иван </a:t>
            </a:r>
            <a:r>
              <a:rPr lang="ru-RU" sz="2000" b="1" kern="0" spc="-100" dirty="0" err="1">
                <a:ln w="3200">
                  <a:solidFill>
                    <a:srgbClr val="444D26">
                      <a:shade val="75000"/>
                      <a:alpha val="25000"/>
                    </a:srgbClr>
                  </a:solidFill>
                  <a:prstDash val="solid"/>
                  <a:round/>
                </a:ln>
                <a:latin typeface="Times New Roman" panose="02020603050405020304" pitchFamily="18" charset="0"/>
                <a:cs typeface="Times New Roman" panose="02020603050405020304" pitchFamily="18" charset="0"/>
              </a:rPr>
              <a:t>Мефодьевич</a:t>
            </a:r>
            <a:r>
              <a:rPr lang="ru-RU" sz="2000" b="1" kern="0" spc="-100" dirty="0">
                <a:ln w="3200">
                  <a:solidFill>
                    <a:srgbClr val="444D26">
                      <a:shade val="75000"/>
                      <a:alpha val="25000"/>
                    </a:srgbClr>
                  </a:solidFill>
                  <a:prstDash val="solid"/>
                  <a:round/>
                </a:ln>
                <a:latin typeface="Times New Roman" panose="02020603050405020304" pitchFamily="18" charset="0"/>
                <a:cs typeface="Times New Roman" panose="02020603050405020304" pitchFamily="18" charset="0"/>
              </a:rPr>
              <a:t> </a:t>
            </a:r>
            <a:r>
              <a:rPr lang="ru-RU" sz="2000" kern="0" spc="-100" dirty="0">
                <a:ln w="3200">
                  <a:solidFill>
                    <a:srgbClr val="444D26">
                      <a:shade val="75000"/>
                      <a:alpha val="25000"/>
                    </a:srgbClr>
                  </a:solidFill>
                  <a:prstDash val="solid"/>
                  <a:round/>
                </a:ln>
                <a:latin typeface="Times New Roman" panose="02020603050405020304" pitchFamily="18" charset="0"/>
                <a:cs typeface="Times New Roman" panose="02020603050405020304" pitchFamily="18" charset="0"/>
              </a:rPr>
              <a:t>родился 20 марта 1918 года в селе </a:t>
            </a:r>
            <a:r>
              <a:rPr lang="ru-RU" sz="2000" kern="0" spc="-100" dirty="0" err="1">
                <a:ln w="3200">
                  <a:solidFill>
                    <a:srgbClr val="444D26">
                      <a:shade val="75000"/>
                      <a:alpha val="25000"/>
                    </a:srgbClr>
                  </a:solidFill>
                  <a:prstDash val="solid"/>
                  <a:round/>
                </a:ln>
                <a:latin typeface="Times New Roman" panose="02020603050405020304" pitchFamily="18" charset="0"/>
                <a:cs typeface="Times New Roman" panose="02020603050405020304" pitchFamily="18" charset="0"/>
              </a:rPr>
              <a:t>Кондинском</a:t>
            </a:r>
            <a:r>
              <a:rPr lang="ru-RU" sz="2000" kern="0" spc="-100" dirty="0">
                <a:ln w="3200">
                  <a:solidFill>
                    <a:srgbClr val="444D26">
                      <a:shade val="75000"/>
                      <a:alpha val="25000"/>
                    </a:srgbClr>
                  </a:solidFill>
                  <a:prstDash val="solid"/>
                  <a:round/>
                </a:ln>
                <a:latin typeface="Times New Roman" panose="02020603050405020304" pitchFamily="18" charset="0"/>
                <a:cs typeface="Times New Roman" panose="02020603050405020304" pitchFamily="18" charset="0"/>
              </a:rPr>
              <a:t> Тюменской области. В 1936 году поступил в институт Народов севера в Санкт – Петербурге.  Окончив два курса, призван в ряды Советской армии. Где после школы политсостава оказался на фронте. Воевал в составе батальона «летающих лыжников». </a:t>
            </a:r>
          </a:p>
          <a:p>
            <a:pPr lvl="0" algn="just"/>
            <a:r>
              <a:rPr lang="ru-RU" sz="2000" kern="0" spc="-100" dirty="0">
                <a:ln w="3200">
                  <a:solidFill>
                    <a:srgbClr val="444D26">
                      <a:shade val="75000"/>
                      <a:alpha val="25000"/>
                    </a:srgbClr>
                  </a:solidFill>
                  <a:prstDash val="solid"/>
                  <a:round/>
                </a:ln>
                <a:latin typeface="Times New Roman" panose="02020603050405020304" pitchFamily="18" charset="0"/>
                <a:cs typeface="Times New Roman" panose="02020603050405020304" pitchFamily="18" charset="0"/>
              </a:rPr>
              <a:t>В 1940 г., после окончания войны с Финляндией,  Иван решил стать лётчиком и поступил в военное училище, но обучение прервала  Великая Отечественная война, уже вторая в его жизни.</a:t>
            </a:r>
            <a:r>
              <a:rPr lang="ru-RU" sz="2000" spc="-100" dirty="0">
                <a:ln w="3200">
                  <a:solidFill>
                    <a:srgbClr val="444D26">
                      <a:shade val="75000"/>
                      <a:alpha val="25000"/>
                    </a:srgbClr>
                  </a:solidFill>
                  <a:prstDash val="solid"/>
                  <a:round/>
                </a:ln>
                <a:latin typeface="Times New Roman" panose="02020603050405020304" pitchFamily="18" charset="0"/>
                <a:cs typeface="Times New Roman" panose="02020603050405020304" pitchFamily="18" charset="0"/>
              </a:rPr>
              <a:t> В составе  Первого Белорусского фронта прошёл всю войну  техником бомбардировщиков дальней авиации, был ранен. После окончания Великой Отечественной войны его эскадрилью перевели на японский фронт. Это была для Ивана уже третья война.  </a:t>
            </a:r>
            <a:r>
              <a:rPr lang="ru-RU" sz="2000" dirty="0">
                <a:solidFill>
                  <a:prstClr val="black"/>
                </a:solidFill>
                <a:latin typeface="Times New Roman" panose="02020603050405020304" pitchFamily="18" charset="0"/>
                <a:cs typeface="Times New Roman" panose="02020603050405020304" pitchFamily="18" charset="0"/>
              </a:rPr>
              <a:t>Награждён государственными наградами: орденом и медалями.</a:t>
            </a:r>
          </a:p>
          <a:p>
            <a:pPr lvl="0" algn="just"/>
            <a:endParaRPr lang="ru-RU" sz="2400" kern="0" dirty="0">
              <a:latin typeface="Times New Roman" panose="02020603050405020304" pitchFamily="18" charset="0"/>
              <a:cs typeface="Times New Roman" panose="02020603050405020304" pitchFamily="18" charset="0"/>
            </a:endParaRPr>
          </a:p>
        </p:txBody>
      </p:sp>
      <p:pic>
        <p:nvPicPr>
          <p:cNvPr id="9" name="Picture 4" descr="сухаруков12"/>
          <p:cNvPicPr/>
          <p:nvPr/>
        </p:nvPicPr>
        <p:blipFill>
          <a:blip r:embed="rId2" cstate="print"/>
          <a:srcRect/>
          <a:stretch>
            <a:fillRect/>
          </a:stretch>
        </p:blipFill>
        <p:spPr bwMode="auto">
          <a:xfrm>
            <a:off x="395536" y="2724599"/>
            <a:ext cx="2768755" cy="2145035"/>
          </a:xfrm>
          <a:prstGeom prst="rect">
            <a:avLst/>
          </a:prstGeom>
          <a:solidFill>
            <a:srgbClr val="FFFFFF">
              <a:shade val="85000"/>
            </a:srgbClr>
          </a:solidFill>
          <a:ln w="28575"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Рисунок 5" descr="сухаруков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83494"/>
            <a:ext cx="1411096" cy="2131029"/>
          </a:xfrm>
          <a:prstGeom prst="rect">
            <a:avLst/>
          </a:prstGeom>
          <a:noFill/>
          <a:ln>
            <a:noFill/>
          </a:ln>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7586" y="4941168"/>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advTm="11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116632"/>
            <a:ext cx="6048672" cy="6740307"/>
          </a:xfrm>
          <a:prstGeom prst="rect">
            <a:avLst/>
          </a:prstGeom>
        </p:spPr>
        <p:txBody>
          <a:bodyPr wrap="square">
            <a:spAutoFit/>
          </a:bodyPr>
          <a:lstStyle/>
          <a:p>
            <a:pPr lvl="0" algn="just"/>
            <a:r>
              <a:rPr kumimoji="0" lang="ru-RU"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Рахимов Бари </a:t>
            </a:r>
            <a:r>
              <a:rPr kumimoji="0" lang="ru-RU"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Речапович</a:t>
            </a:r>
            <a:r>
              <a:rPr lang="ru-RU" b="1" kern="0" dirty="0">
                <a:solidFill>
                  <a:prstClr val="black"/>
                </a:solidFill>
                <a:latin typeface="Times New Roman" panose="02020603050405020304" pitchFamily="18" charset="0"/>
                <a:cs typeface="Times New Roman" panose="02020603050405020304" pitchFamily="18" charset="0"/>
              </a:rPr>
              <a:t>  </a:t>
            </a:r>
            <a:r>
              <a:rPr lang="ru-RU" kern="0" dirty="0">
                <a:solidFill>
                  <a:prstClr val="black"/>
                </a:solidFill>
                <a:latin typeface="Times New Roman" panose="02020603050405020304" pitchFamily="18" charset="0"/>
                <a:cs typeface="Times New Roman" panose="02020603050405020304" pitchFamily="18" charset="0"/>
              </a:rPr>
              <a:t>р</a:t>
            </a:r>
            <a:r>
              <a:rPr kumimoji="0" lang="ru-RU"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одился</a:t>
            </a:r>
            <a:r>
              <a:rPr kumimoji="0" lang="ru-RU"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25.09.1925</a:t>
            </a:r>
            <a:r>
              <a:rPr kumimoji="0" lang="ru-RU"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году</a:t>
            </a:r>
            <a:r>
              <a:rPr kumimoji="0" lang="ru-RU" b="1"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в деревне</a:t>
            </a:r>
            <a:r>
              <a:rPr kumimoji="0" lang="ru-RU"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Истяцкие</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Вагайского</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района, Тюменской области. Впервые на фронт попал в 1943 году, когда исполнилось ему 18 лет. Сначала в городе Новосибирске в военно-пехотном училище прошел военную подготовку, а 16 марта этого же года принял присягу и был отправлен на фронт. В составе 1 полка связи был радистом с января 1944 по июнь 1944года</a:t>
            </a:r>
            <a:r>
              <a:rPr lang="ru-RU" kern="0" dirty="0">
                <a:solidFill>
                  <a:prstClr val="black"/>
                </a:solidFill>
                <a:latin typeface="Times New Roman" panose="02020603050405020304" pitchFamily="18" charset="0"/>
                <a:cs typeface="Times New Roman" panose="02020603050405020304" pitchFamily="18" charset="0"/>
              </a:rPr>
              <a:t>. Прошел Восточную Пруссию. 9 апреля участвовал в штурме Кенигсберга, за что был награжден медалью. Освобождал Монголию и Китай от японских вражеских сил. С </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1944 по 1948 года начальник</a:t>
            </a:r>
            <a:r>
              <a:rPr kumimoji="0" lang="ru-RU"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радиостанции СЦР-299 в 9 понтонном полку. Это американская радиостанция типа СЦР-299 и СЦР-399. Они были смонтированы в будках автомашин. Из-за плохой теплоизоляции в будках летом было очень жарко, а зимой холодно. Их приходилось переоснащать.</a:t>
            </a:r>
          </a:p>
          <a:p>
            <a:pPr algn="just"/>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Домой вернулся в 1948 году. </a:t>
            </a:r>
            <a:r>
              <a:rPr kumimoji="0" lang="ru-RU" b="0"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Имеет награды: медаль Жукова, «За победу над Германией в 1941-1945 г.», «За взятие Кенигсберга», «За победу над Японией», юбилейные медали. После войны женился на </a:t>
            </a:r>
            <a:r>
              <a:rPr kumimoji="0" lang="ru-RU"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Калимуллиной</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Зулейхе</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Хайрулловне</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Вместе они вырастили десять детей, семнадцать внуков.</a:t>
            </a:r>
            <a:r>
              <a:rPr lang="ru-RU" dirty="0">
                <a:solidFill>
                  <a:prstClr val="black"/>
                </a:solidFill>
                <a:latin typeface="Times New Roman" panose="02020603050405020304" pitchFamily="18" charset="0"/>
                <a:cs typeface="Times New Roman" panose="02020603050405020304" pitchFamily="18" charset="0"/>
              </a:rPr>
              <a:t> Его не стало</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в </a:t>
            </a:r>
            <a:r>
              <a:rPr lang="ru-RU" kern="0" dirty="0">
                <a:solidFill>
                  <a:prstClr val="black"/>
                </a:solidFill>
                <a:latin typeface="Times New Roman" panose="02020603050405020304" pitchFamily="18" charset="0"/>
                <a:cs typeface="Times New Roman" panose="02020603050405020304" pitchFamily="18" charset="0"/>
              </a:rPr>
              <a:t>26.06.2006 года.</a:t>
            </a:r>
          </a:p>
          <a:p>
            <a:pPr marL="0" marR="0" lvl="0" indent="0" defTabSz="914400" eaLnBrk="1" fontAlgn="auto" latinLnBrk="0" hangingPunct="1">
              <a:lnSpc>
                <a:spcPct val="100000"/>
              </a:lnSpc>
              <a:spcBef>
                <a:spcPts val="0"/>
              </a:spcBef>
              <a:spcAft>
                <a:spcPts val="0"/>
              </a:spcAft>
              <a:buClrTx/>
              <a:buSzTx/>
              <a:buFontTx/>
              <a:buNone/>
              <a:tabLst/>
              <a:defRPr/>
            </a:pPr>
            <a:endParaRPr kumimoji="0" lang="ru-RU" sz="1800" b="0" i="0" u="none" strike="noStrike" kern="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4" name="Рисунок 3">
            <a:extLst>
              <a:ext uri="{FF2B5EF4-FFF2-40B4-BE49-F238E27FC236}">
                <a16:creationId xmlns:a16="http://schemas.microsoft.com/office/drawing/2014/main" id="{05B9157E-6E40-4B27-AABD-5EEC63FA16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467" y="2212814"/>
            <a:ext cx="1750924" cy="2337484"/>
          </a:xfrm>
          <a:prstGeom prst="rect">
            <a:avLst/>
          </a:prstGeom>
        </p:spPr>
      </p:pic>
      <p:pic>
        <p:nvPicPr>
          <p:cNvPr id="1945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1015" y="5013177"/>
            <a:ext cx="1229235" cy="1644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66" y="4882813"/>
            <a:ext cx="115252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786358"/>
      </p:ext>
    </p:extLst>
  </p:cSld>
  <p:clrMapOvr>
    <a:masterClrMapping/>
  </p:clrMapOvr>
  <p:transition advClick="0" advTm="11000"/>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139952" y="116632"/>
            <a:ext cx="4557192" cy="4525963"/>
          </a:xfrm>
        </p:spPr>
        <p:txBody>
          <a:bodyPr/>
          <a:lstStyle/>
          <a:p>
            <a:pPr marL="0" indent="0">
              <a:buNone/>
            </a:pPr>
            <a:r>
              <a:rPr lang="ru-RU" sz="2000" b="1" dirty="0" err="1">
                <a:latin typeface="Times New Roman" panose="02020603050405020304" pitchFamily="18" charset="0"/>
                <a:cs typeface="Times New Roman" panose="02020603050405020304" pitchFamily="18" charset="0"/>
              </a:rPr>
              <a:t>Секисов</a:t>
            </a:r>
            <a:r>
              <a:rPr lang="ru-RU" sz="2000" b="1" dirty="0">
                <a:latin typeface="Times New Roman" panose="02020603050405020304" pitchFamily="18" charset="0"/>
                <a:cs typeface="Times New Roman" panose="02020603050405020304" pitchFamily="18" charset="0"/>
              </a:rPr>
              <a:t> Анатолий </a:t>
            </a:r>
            <a:r>
              <a:rPr lang="ru-RU" sz="2000" b="1" dirty="0" err="1">
                <a:latin typeface="Times New Roman" panose="02020603050405020304" pitchFamily="18" charset="0"/>
                <a:cs typeface="Times New Roman" panose="02020603050405020304" pitchFamily="18" charset="0"/>
              </a:rPr>
              <a:t>Никандрович</a:t>
            </a:r>
            <a:r>
              <a:rPr lang="ru-RU" sz="2000" b="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родился 13 июля 1924 года в деревне Камышевка </a:t>
            </a:r>
            <a:r>
              <a:rPr lang="ru-RU" sz="2000" dirty="0" err="1">
                <a:latin typeface="Times New Roman" panose="02020603050405020304" pitchFamily="18" charset="0"/>
                <a:cs typeface="Times New Roman" panose="02020603050405020304" pitchFamily="18" charset="0"/>
              </a:rPr>
              <a:t>Шатровского</a:t>
            </a:r>
            <a:r>
              <a:rPr lang="ru-RU" sz="2000" dirty="0">
                <a:latin typeface="Times New Roman" panose="02020603050405020304" pitchFamily="18" charset="0"/>
                <a:cs typeface="Times New Roman" panose="02020603050405020304" pitchFamily="18" charset="0"/>
              </a:rPr>
              <a:t> района Курганской области. На фронт призвали в 18 лет. Перед отправкой на фронт несколько месяцев проходил обучение в городе Тюмени. Война для него началась с 22 июня 1942 года до марта 1944 года,  в19-том стрелковом полку- разведчиком, в  звании сержанта. В марте 1944 года был тяжело ранен. Лечился в госпитале города </a:t>
            </a:r>
            <a:r>
              <a:rPr lang="ru-RU" sz="2000" dirty="0" err="1">
                <a:latin typeface="Times New Roman" panose="02020603050405020304" pitchFamily="18" charset="0"/>
                <a:cs typeface="Times New Roman" panose="02020603050405020304" pitchFamily="18" charset="0"/>
              </a:rPr>
              <a:t>Котельничи</a:t>
            </a:r>
            <a:r>
              <a:rPr lang="ru-RU" sz="2000" dirty="0">
                <a:latin typeface="Times New Roman" panose="02020603050405020304" pitchFamily="18" charset="0"/>
                <a:cs typeface="Times New Roman" panose="02020603050405020304" pitchFamily="18" charset="0"/>
              </a:rPr>
              <a:t>, после лечения уволен в запас по ранению.</a:t>
            </a:r>
          </a:p>
          <a:p>
            <a:pPr marL="0" indent="0">
              <a:buNone/>
            </a:pPr>
            <a:r>
              <a:rPr lang="ru-RU" sz="2000" dirty="0">
                <a:latin typeface="Times New Roman" panose="02020603050405020304" pitchFamily="18" charset="0"/>
                <a:cs typeface="Times New Roman" panose="02020603050405020304" pitchFamily="18" charset="0"/>
              </a:rPr>
              <a:t>      Награжден орденами и медалями:  орденом «Славы 3 степени» в 1944 году, орденом «Отечественной войны 1 степени», медалью «За отвагу» и  юбилейными медалями.</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7843" y="1700809"/>
            <a:ext cx="1656342"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Рисунок 3">
            <a:extLst>
              <a:ext uri="{FF2B5EF4-FFF2-40B4-BE49-F238E27FC236}">
                <a16:creationId xmlns:a16="http://schemas.microsoft.com/office/drawing/2014/main" id="{EC2A09F3-4DBF-4250-B968-48252B7CD368}"/>
              </a:ext>
            </a:extLst>
          </p:cNvPr>
          <p:cNvPicPr>
            <a:picLocks noChangeAspect="1"/>
          </p:cNvPicPr>
          <p:nvPr/>
        </p:nvPicPr>
        <p:blipFill>
          <a:blip r:embed="rId3"/>
          <a:stretch>
            <a:fillRect/>
          </a:stretch>
        </p:blipFill>
        <p:spPr>
          <a:xfrm>
            <a:off x="683568" y="4678352"/>
            <a:ext cx="1097375" cy="1835055"/>
          </a:xfrm>
          <a:prstGeom prst="rect">
            <a:avLst/>
          </a:prstGeom>
        </p:spPr>
      </p:pic>
    </p:spTree>
    <p:extLst>
      <p:ext uri="{BB962C8B-B14F-4D97-AF65-F5344CB8AC3E}">
        <p14:creationId xmlns:p14="http://schemas.microsoft.com/office/powerpoint/2010/main" val="3780446490"/>
      </p:ext>
    </p:extLst>
  </p:cSld>
  <p:clrMapOvr>
    <a:masterClrMapping/>
  </p:clrMapOvr>
  <p:transition advClick="0" advTm="11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15816" y="764704"/>
            <a:ext cx="5832648" cy="4524315"/>
          </a:xfrm>
          <a:prstGeom prst="rect">
            <a:avLst/>
          </a:prstGeom>
        </p:spPr>
        <p:txBody>
          <a:bodyPr wrap="square">
            <a:spAutoFit/>
          </a:bodyPr>
          <a:lstStyle/>
          <a:p>
            <a:pPr lvl="0" algn="just"/>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Сазонов Алексей Петрович</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родился в 1923 году.</a:t>
            </a:r>
            <a:endPar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lvl="0" algn="just"/>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Призвали на фронт РККА с декабря 1941 года в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Голышмановском</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РВК Омской области,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Голышмановского</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района. Красноармеец 229 стрелковой  дивизии </a:t>
            </a:r>
            <a:r>
              <a:rPr lang="ru-RU"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Волховского</a:t>
            </a:r>
            <a:r>
              <a:rPr lang="ru-RU"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фронта. Командир отделения телефонно-кабельного взвода за период боев 14.03.1943-27.03.1943.года и форсированию нашими войсками реки Волхов отлично руководил своим отделением связистов. Под постоянным минометным, артиллерийским и пулеметным обстрелом отделение товарища Сазонова  Алексея мастерски производило наводку линии, своевременно четко и быстро устраняло порывы, вызванные огнем противника.  Своим личным примером самоотверженности Алексей воодушевлял связистов своего отделения и вел их на выполнение поставленной задачи. За что был награжден медалью «За отвагу»</a:t>
            </a:r>
          </a:p>
        </p:txBody>
      </p:sp>
      <p:pic>
        <p:nvPicPr>
          <p:cNvPr id="3" name="Рисунок 2">
            <a:extLst>
              <a:ext uri="{FF2B5EF4-FFF2-40B4-BE49-F238E27FC236}">
                <a16:creationId xmlns:a16="http://schemas.microsoft.com/office/drawing/2014/main" id="{6660BDD4-FD4A-4A2E-9438-C3A0E656FB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4234434"/>
            <a:ext cx="1264543" cy="2109169"/>
          </a:xfrm>
          <a:prstGeom prst="rect">
            <a:avLst/>
          </a:prstGeom>
        </p:spPr>
      </p:pic>
    </p:spTree>
    <p:extLst>
      <p:ext uri="{BB962C8B-B14F-4D97-AF65-F5344CB8AC3E}">
        <p14:creationId xmlns:p14="http://schemas.microsoft.com/office/powerpoint/2010/main" val="4163151232"/>
      </p:ext>
    </p:extLst>
  </p:cSld>
  <p:clrMapOvr>
    <a:masterClrMapping/>
  </p:clrMapOvr>
  <p:transition advClick="0" advTm="11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C:\Documents and Settings\nvsibireva.KAB-4\Рабочий стол\прадедушка Ирины Труновой00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787947"/>
            <a:ext cx="1673780" cy="2437854"/>
          </a:xfrm>
          <a:prstGeom prst="rect">
            <a:avLst/>
          </a:prstGeom>
          <a:noFill/>
          <a:ln>
            <a:noFill/>
          </a:ln>
        </p:spPr>
      </p:pic>
      <p:sp>
        <p:nvSpPr>
          <p:cNvPr id="4" name="Прямоугольник 3"/>
          <p:cNvSpPr/>
          <p:nvPr/>
        </p:nvSpPr>
        <p:spPr>
          <a:xfrm>
            <a:off x="3000296" y="797511"/>
            <a:ext cx="5820175" cy="3477875"/>
          </a:xfrm>
          <a:prstGeom prst="rect">
            <a:avLst/>
          </a:prstGeom>
        </p:spPr>
        <p:txBody>
          <a:bodyPr wrap="square">
            <a:spAutoFit/>
          </a:bodyPr>
          <a:lstStyle/>
          <a:p>
            <a:pPr algn="just"/>
            <a:r>
              <a:rPr lang="ru-RU" sz="2000" b="1" kern="100" dirty="0">
                <a:latin typeface="Times New Roman" panose="02020603050405020304" pitchFamily="18" charset="0"/>
                <a:ea typeface="Calibri"/>
                <a:cs typeface="Times New Roman" panose="02020603050405020304" pitchFamily="18" charset="0"/>
              </a:rPr>
              <a:t>Санников Николай Александрович</a:t>
            </a:r>
            <a:r>
              <a:rPr lang="ru-RU" sz="2000" kern="100" dirty="0">
                <a:latin typeface="Times New Roman" panose="02020603050405020304" pitchFamily="18" charset="0"/>
                <a:ea typeface="Calibri"/>
                <a:cs typeface="Times New Roman" panose="02020603050405020304" pitchFamily="18" charset="0"/>
              </a:rPr>
              <a:t> родился в 1924 году в деревне  </a:t>
            </a:r>
            <a:r>
              <a:rPr lang="ru-RU" sz="2000" kern="100" dirty="0" err="1">
                <a:latin typeface="Times New Roman" panose="02020603050405020304" pitchFamily="18" charset="0"/>
                <a:ea typeface="Calibri"/>
                <a:cs typeface="Times New Roman" panose="02020603050405020304" pitchFamily="18" charset="0"/>
              </a:rPr>
              <a:t>Тушнолобово</a:t>
            </a:r>
            <a:r>
              <a:rPr lang="ru-RU" sz="2000" kern="100" dirty="0">
                <a:latin typeface="Times New Roman" panose="02020603050405020304" pitchFamily="18" charset="0"/>
                <a:ea typeface="Calibri"/>
                <a:cs typeface="Times New Roman" panose="02020603050405020304" pitchFamily="18" charset="0"/>
              </a:rPr>
              <a:t>  </a:t>
            </a:r>
            <a:r>
              <a:rPr lang="ru-RU" sz="2000" kern="100" dirty="0" err="1">
                <a:latin typeface="Times New Roman" panose="02020603050405020304" pitchFamily="18" charset="0"/>
                <a:ea typeface="Calibri"/>
                <a:cs typeface="Times New Roman" panose="02020603050405020304" pitchFamily="18" charset="0"/>
              </a:rPr>
              <a:t>Ишимского</a:t>
            </a:r>
            <a:r>
              <a:rPr lang="ru-RU" sz="2000" kern="100" dirty="0">
                <a:latin typeface="Times New Roman" panose="02020603050405020304" pitchFamily="18" charset="0"/>
                <a:ea typeface="Calibri"/>
                <a:cs typeface="Times New Roman" panose="02020603050405020304" pitchFamily="18" charset="0"/>
              </a:rPr>
              <a:t>  района. Окончив школу, Николай поступил в  городе Омске в общевойсковое училище, где учился до 1943 года. На войну пошёл прямо из училища. Попал на Западный фронт в  город  Харьков. Воевал  на 1 Украинском фронте. Дошёл до Берлина, а Победу встретил в городе </a:t>
            </a:r>
            <a:r>
              <a:rPr lang="ru-RU" sz="2000" kern="100" dirty="0" err="1">
                <a:latin typeface="Times New Roman" panose="02020603050405020304" pitchFamily="18" charset="0"/>
                <a:ea typeface="Calibri"/>
                <a:cs typeface="Times New Roman" panose="02020603050405020304" pitchFamily="18" charset="0"/>
              </a:rPr>
              <a:t>Родехово</a:t>
            </a:r>
            <a:r>
              <a:rPr lang="ru-RU" sz="2000" kern="100" dirty="0">
                <a:latin typeface="Times New Roman" panose="02020603050405020304" pitchFamily="18" charset="0"/>
                <a:ea typeface="Calibri"/>
                <a:cs typeface="Times New Roman" panose="02020603050405020304" pitchFamily="18" charset="0"/>
              </a:rPr>
              <a:t> в Германии. Николай Александрович  имеет правительственные награды.</a:t>
            </a:r>
          </a:p>
          <a:p>
            <a:r>
              <a:rPr lang="ru-RU" sz="2000" kern="100" dirty="0">
                <a:latin typeface="Times New Roman" panose="02020603050405020304" pitchFamily="18" charset="0"/>
                <a:cs typeface="Times New Roman" panose="02020603050405020304" pitchFamily="18" charset="0"/>
              </a:rPr>
              <a:t> </a:t>
            </a:r>
          </a:p>
        </p:txBody>
      </p:sp>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164288" y="4262151"/>
            <a:ext cx="1388568" cy="1985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0655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4529833"/>
            <a:ext cx="137795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4088722"/>
            <a:ext cx="4213079" cy="2042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2555776" y="476672"/>
            <a:ext cx="6264696" cy="3170099"/>
          </a:xfrm>
          <a:prstGeom prst="rect">
            <a:avLst/>
          </a:prstGeom>
        </p:spPr>
        <p:txBody>
          <a:bodyPr wrap="square">
            <a:spAutoFit/>
          </a:bodyPr>
          <a:lstStyle/>
          <a:p>
            <a:pPr algn="just"/>
            <a:r>
              <a:rPr lang="ru-RU" sz="2000" b="1" dirty="0" err="1">
                <a:latin typeface="Times New Roman" panose="02020603050405020304" pitchFamily="18" charset="0"/>
                <a:cs typeface="Times New Roman" panose="02020603050405020304" pitchFamily="18" charset="0"/>
              </a:rPr>
              <a:t>Стенников</a:t>
            </a:r>
            <a:r>
              <a:rPr lang="ru-RU" sz="2000" b="1" dirty="0">
                <a:latin typeface="Times New Roman" panose="02020603050405020304" pitchFamily="18" charset="0"/>
                <a:cs typeface="Times New Roman" panose="02020603050405020304" pitchFamily="18" charset="0"/>
              </a:rPr>
              <a:t> Николай Иосифович </a:t>
            </a:r>
            <a:r>
              <a:rPr lang="ru-RU" sz="2000" dirty="0">
                <a:latin typeface="Times New Roman" panose="02020603050405020304" pitchFamily="18" charset="0"/>
                <a:cs typeface="Times New Roman" panose="02020603050405020304" pitchFamily="18" charset="0"/>
              </a:rPr>
              <a:t>родился в 1903 году  в Челябинская области, </a:t>
            </a:r>
            <a:r>
              <a:rPr lang="ru-RU" sz="2000" dirty="0" err="1">
                <a:latin typeface="Times New Roman" panose="02020603050405020304" pitchFamily="18" charset="0"/>
                <a:cs typeface="Times New Roman" panose="02020603050405020304" pitchFamily="18" charset="0"/>
              </a:rPr>
              <a:t>Мокушинского</a:t>
            </a:r>
            <a:r>
              <a:rPr lang="ru-RU" sz="2000" dirty="0">
                <a:latin typeface="Times New Roman" panose="02020603050405020304" pitchFamily="18" charset="0"/>
                <a:cs typeface="Times New Roman" panose="02020603050405020304" pitchFamily="18" charset="0"/>
              </a:rPr>
              <a:t>  района.  </a:t>
            </a:r>
          </a:p>
          <a:p>
            <a:pPr algn="just"/>
            <a:r>
              <a:rPr lang="ru-RU" sz="2000" dirty="0">
                <a:latin typeface="Times New Roman" panose="02020603050405020304" pitchFamily="18" charset="0"/>
                <a:cs typeface="Times New Roman" panose="02020603050405020304" pitchFamily="18" charset="0"/>
              </a:rPr>
              <a:t>Призвали на фронт РККА в 1941 году  в </a:t>
            </a:r>
            <a:r>
              <a:rPr lang="ru-RU" sz="2000" dirty="0" err="1">
                <a:latin typeface="Times New Roman" panose="02020603050405020304" pitchFamily="18" charset="0"/>
                <a:cs typeface="Times New Roman" panose="02020603050405020304" pitchFamily="18" charset="0"/>
              </a:rPr>
              <a:t>Макушинском</a:t>
            </a:r>
            <a:r>
              <a:rPr lang="ru-RU" sz="2000" dirty="0">
                <a:latin typeface="Times New Roman" panose="02020603050405020304" pitchFamily="18" charset="0"/>
                <a:cs typeface="Times New Roman" panose="02020603050405020304" pitchFamily="18" charset="0"/>
              </a:rPr>
              <a:t>  РВК, Челябинской области, </a:t>
            </a:r>
            <a:r>
              <a:rPr lang="ru-RU" sz="2000" dirty="0" err="1">
                <a:latin typeface="Times New Roman" panose="02020603050405020304" pitchFamily="18" charset="0"/>
                <a:cs typeface="Times New Roman" panose="02020603050405020304" pitchFamily="18" charset="0"/>
              </a:rPr>
              <a:t>Макушинского</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райна</a:t>
            </a:r>
            <a:r>
              <a:rPr lang="ru-RU" sz="2000" dirty="0">
                <a:latin typeface="Times New Roman" panose="02020603050405020304" pitchFamily="18" charset="0"/>
                <a:cs typeface="Times New Roman" panose="02020603050405020304" pitchFamily="18" charset="0"/>
              </a:rPr>
              <a:t>. </a:t>
            </a:r>
          </a:p>
          <a:p>
            <a:pPr algn="just"/>
            <a:r>
              <a:rPr lang="ru-RU" sz="2000" dirty="0">
                <a:latin typeface="Times New Roman" panose="02020603050405020304" pitchFamily="18" charset="0"/>
                <a:cs typeface="Times New Roman" panose="02020603050405020304" pitchFamily="18" charset="0"/>
              </a:rPr>
              <a:t>Ефрейтор второго Украинского фронта, беспартийный. Последнее место службы - 69 А, 336 </a:t>
            </a:r>
            <a:r>
              <a:rPr lang="ru-RU" sz="2000" dirty="0" err="1">
                <a:latin typeface="Times New Roman" panose="02020603050405020304" pitchFamily="18" charset="0"/>
                <a:cs typeface="Times New Roman" panose="02020603050405020304" pitchFamily="18" charset="0"/>
              </a:rPr>
              <a:t>опаб</a:t>
            </a:r>
            <a:r>
              <a:rPr lang="ru-RU" sz="2000" dirty="0">
                <a:latin typeface="Times New Roman" panose="02020603050405020304" pitchFamily="18" charset="0"/>
                <a:cs typeface="Times New Roman" panose="02020603050405020304" pitchFamily="18" charset="0"/>
              </a:rPr>
              <a:t>. Участник     Ленинградских сражений. Погиб  25.09.1943 в    Ленинградской области, </a:t>
            </a:r>
            <a:r>
              <a:rPr lang="ru-RU" sz="2000" dirty="0" err="1">
                <a:latin typeface="Times New Roman" panose="02020603050405020304" pitchFamily="18" charset="0"/>
                <a:cs typeface="Times New Roman" panose="02020603050405020304" pitchFamily="18" charset="0"/>
              </a:rPr>
              <a:t>Чудовского</a:t>
            </a:r>
            <a:r>
              <a:rPr lang="ru-RU" sz="2000" dirty="0">
                <a:latin typeface="Times New Roman" panose="02020603050405020304" pitchFamily="18" charset="0"/>
                <a:cs typeface="Times New Roman" panose="02020603050405020304" pitchFamily="18" charset="0"/>
              </a:rPr>
              <a:t>  района, </a:t>
            </a:r>
            <a:r>
              <a:rPr lang="ru-RU" sz="2000" dirty="0" err="1">
                <a:latin typeface="Times New Roman" panose="02020603050405020304" pitchFamily="18" charset="0"/>
                <a:cs typeface="Times New Roman" panose="02020603050405020304" pitchFamily="18" charset="0"/>
              </a:rPr>
              <a:t>Спасско</a:t>
            </a:r>
            <a:r>
              <a:rPr lang="ru-RU" sz="2000" dirty="0">
                <a:latin typeface="Times New Roman" panose="02020603050405020304" pitchFamily="18" charset="0"/>
                <a:cs typeface="Times New Roman" panose="02020603050405020304" pitchFamily="18" charset="0"/>
              </a:rPr>
              <a:t> - </a:t>
            </a:r>
            <a:r>
              <a:rPr lang="ru-RU" sz="2000" dirty="0" err="1">
                <a:latin typeface="Times New Roman" panose="02020603050405020304" pitchFamily="18" charset="0"/>
                <a:cs typeface="Times New Roman" panose="02020603050405020304" pitchFamily="18" charset="0"/>
              </a:rPr>
              <a:t>Полистский</a:t>
            </a:r>
            <a:r>
              <a:rPr lang="ru-RU" sz="2000" dirty="0">
                <a:latin typeface="Times New Roman" panose="02020603050405020304" pitchFamily="18" charset="0"/>
                <a:cs typeface="Times New Roman" panose="02020603050405020304" pitchFamily="18" charset="0"/>
              </a:rPr>
              <a:t> с/с, Спасская </a:t>
            </a:r>
            <a:r>
              <a:rPr lang="ru-RU" sz="2000" dirty="0" err="1">
                <a:latin typeface="Times New Roman" panose="02020603050405020304" pitchFamily="18" charset="0"/>
                <a:cs typeface="Times New Roman" panose="02020603050405020304" pitchFamily="18" charset="0"/>
              </a:rPr>
              <a:t>Полисть</a:t>
            </a:r>
            <a:r>
              <a:rPr lang="ru-RU" sz="2000" dirty="0">
                <a:latin typeface="Times New Roman" panose="02020603050405020304" pitchFamily="18" charset="0"/>
                <a:cs typeface="Times New Roman" panose="02020603050405020304" pitchFamily="18" charset="0"/>
              </a:rPr>
              <a:t>. Похоронен на  братском  кладбище.</a:t>
            </a:r>
          </a:p>
        </p:txBody>
      </p:sp>
    </p:spTree>
    <p:extLst>
      <p:ext uri="{BB962C8B-B14F-4D97-AF65-F5344CB8AC3E}">
        <p14:creationId xmlns:p14="http://schemas.microsoft.com/office/powerpoint/2010/main" val="1332856017"/>
      </p:ext>
    </p:extLst>
  </p:cSld>
  <p:clrMapOvr>
    <a:masterClrMapping/>
  </p:clrMapOvr>
  <p:transition advClick="0" advTm="11000"/>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79912" y="692696"/>
            <a:ext cx="4978896" cy="4525963"/>
          </a:xfrm>
        </p:spPr>
        <p:txBody>
          <a:bodyPr/>
          <a:lstStyle/>
          <a:p>
            <a:pPr marL="0" indent="0" algn="just">
              <a:buNone/>
            </a:pPr>
            <a:r>
              <a:rPr lang="ru-RU" sz="2000" b="1" dirty="0" err="1">
                <a:latin typeface="Times New Roman" panose="02020603050405020304" pitchFamily="18" charset="0"/>
                <a:cs typeface="Times New Roman" panose="02020603050405020304" pitchFamily="18" charset="0"/>
              </a:rPr>
              <a:t>Федорчук</a:t>
            </a:r>
            <a:r>
              <a:rPr lang="ru-RU" sz="2000" b="1" dirty="0">
                <a:latin typeface="Times New Roman" panose="02020603050405020304" pitchFamily="18" charset="0"/>
                <a:cs typeface="Times New Roman" panose="02020603050405020304" pitchFamily="18" charset="0"/>
              </a:rPr>
              <a:t> Александр Андреевич </a:t>
            </a:r>
            <a:r>
              <a:rPr lang="ru-RU" sz="2000" dirty="0">
                <a:latin typeface="Times New Roman" panose="02020603050405020304" pitchFamily="18" charset="0"/>
                <a:cs typeface="Times New Roman" panose="02020603050405020304" pitchFamily="18" charset="0"/>
              </a:rPr>
              <a:t>родился 15 мая 1919 года.</a:t>
            </a:r>
            <a:r>
              <a:rPr lang="ru-RU" sz="2000" dirty="0">
                <a:solidFill>
                  <a:prstClr val="black"/>
                </a:solidFill>
                <a:latin typeface="Times New Roman" panose="02020603050405020304" pitchFamily="18" charset="0"/>
                <a:cs typeface="Times New Roman" panose="02020603050405020304" pitchFamily="18" charset="0"/>
              </a:rPr>
              <a:t> Ушел на фронт, где был командиром орудия. Командовал 152-м миллиметровым гаубичным орудием, в звании сержанта. Прошел всю войну, брал город Прагу. Участвовал в штурме города Берлин. Имел ранение в голову и руку. </a:t>
            </a:r>
          </a:p>
          <a:p>
            <a:pPr marL="0" indent="0" algn="just">
              <a:buNone/>
            </a:pPr>
            <a:r>
              <a:rPr lang="ru-RU" sz="2000" dirty="0">
                <a:solidFill>
                  <a:srgbClr val="000000"/>
                </a:solidFill>
                <a:latin typeface="Times New Roman" panose="02020603050405020304" pitchFamily="18" charset="0"/>
                <a:cs typeface="Times New Roman" panose="02020603050405020304" pitchFamily="18" charset="0"/>
              </a:rPr>
              <a:t>Награжден медалями: «За взятие Берлина», «За взятие Праги» и другими медалями.</a:t>
            </a:r>
            <a:endParaRPr lang="ru-RU" sz="2000" dirty="0">
              <a:latin typeface="Times New Roman" panose="02020603050405020304" pitchFamily="18" charset="0"/>
              <a:cs typeface="Times New Roman" panose="02020603050405020304" pitchFamily="18" charset="0"/>
            </a:endParaRPr>
          </a:p>
        </p:txBody>
      </p:sp>
      <p:pic>
        <p:nvPicPr>
          <p:cNvPr id="4" name="Рисунок 3" descr="C:\Users\Home\Desktop\герои\20200212_1137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328266" y="1920206"/>
            <a:ext cx="2642870" cy="1483995"/>
          </a:xfrm>
          <a:prstGeom prst="rect">
            <a:avLst/>
          </a:prstGeom>
          <a:noFill/>
          <a:ln>
            <a:noFill/>
          </a:ln>
        </p:spPr>
      </p:pic>
    </p:spTree>
    <p:extLst>
      <p:ext uri="{BB962C8B-B14F-4D97-AF65-F5344CB8AC3E}">
        <p14:creationId xmlns:p14="http://schemas.microsoft.com/office/powerpoint/2010/main" val="172587297"/>
      </p:ext>
    </p:extLst>
  </p:cSld>
  <p:clrMapOvr>
    <a:masterClrMapping/>
  </p:clrMapOvr>
  <p:transition advClick="0" advTm="11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411760" y="404664"/>
            <a:ext cx="6408711" cy="4525963"/>
          </a:xfrm>
        </p:spPr>
        <p:txBody>
          <a:bodyPr/>
          <a:lstStyle/>
          <a:p>
            <a:pPr marL="0" indent="0" algn="just" fontAlgn="t">
              <a:spcBef>
                <a:spcPts val="0"/>
              </a:spcBef>
              <a:spcAft>
                <a:spcPts val="0"/>
              </a:spcAft>
              <a:buNone/>
            </a:pPr>
            <a:r>
              <a:rPr lang="ru-RU" sz="2000" b="1" dirty="0">
                <a:latin typeface="Times New Roman" panose="02020603050405020304" pitchFamily="18" charset="0"/>
                <a:ea typeface="Times New Roman"/>
                <a:cs typeface="Times New Roman" panose="02020603050405020304" pitchFamily="18" charset="0"/>
              </a:rPr>
              <a:t>Фальков Илья Семенович</a:t>
            </a:r>
            <a:r>
              <a:rPr lang="ru-RU" sz="2000" dirty="0">
                <a:latin typeface="Times New Roman" panose="02020603050405020304" pitchFamily="18" charset="0"/>
                <a:ea typeface="Times New Roman"/>
                <a:cs typeface="Times New Roman" panose="02020603050405020304" pitchFamily="18" charset="0"/>
              </a:rPr>
              <a:t> родился</a:t>
            </a:r>
            <a:r>
              <a:rPr lang="ru-RU" sz="2000" b="1" dirty="0">
                <a:latin typeface="Times New Roman" panose="02020603050405020304" pitchFamily="18" charset="0"/>
                <a:ea typeface="Times New Roman"/>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1906 году в Челябинская области, </a:t>
            </a:r>
            <a:r>
              <a:rPr lang="ru-RU" sz="2000" dirty="0" err="1">
                <a:latin typeface="Times New Roman" panose="02020603050405020304" pitchFamily="18" charset="0"/>
                <a:ea typeface="Times New Roman"/>
                <a:cs typeface="Times New Roman" panose="02020603050405020304" pitchFamily="18" charset="0"/>
              </a:rPr>
              <a:t>Мокушинского</a:t>
            </a:r>
            <a:r>
              <a:rPr lang="ru-RU" sz="2000" dirty="0">
                <a:latin typeface="Times New Roman" panose="02020603050405020304" pitchFamily="18" charset="0"/>
                <a:ea typeface="Times New Roman"/>
                <a:cs typeface="Times New Roman" panose="02020603050405020304" pitchFamily="18" charset="0"/>
              </a:rPr>
              <a:t>  района, М.-Каменский.</a:t>
            </a:r>
            <a:r>
              <a:rPr lang="ru-RU" sz="2000" b="1" dirty="0">
                <a:latin typeface="Times New Roman" panose="02020603050405020304" pitchFamily="18" charset="0"/>
                <a:ea typeface="Times New Roman"/>
                <a:cs typeface="Times New Roman" panose="02020603050405020304" pitchFamily="18" charset="0"/>
              </a:rPr>
              <a:t> </a:t>
            </a:r>
          </a:p>
          <a:p>
            <a:pPr marL="0" lvl="0" indent="0" algn="just" fontAlgn="t">
              <a:spcBef>
                <a:spcPts val="0"/>
              </a:spcBef>
              <a:spcAft>
                <a:spcPts val="0"/>
              </a:spcAft>
              <a:buNone/>
            </a:pPr>
            <a:r>
              <a:rPr lang="ru-RU" sz="2000" kern="1200" dirty="0">
                <a:latin typeface="Times New Roman" panose="02020603050405020304" pitchFamily="18" charset="0"/>
                <a:ea typeface="Calibri" panose="020F0502020204030204" pitchFamily="34" charset="0"/>
                <a:cs typeface="Times New Roman" panose="02020603050405020304" pitchFamily="18" charset="0"/>
              </a:rPr>
              <a:t>Призвали на фронт РККА в 1941 году  в </a:t>
            </a:r>
            <a:r>
              <a:rPr lang="ru-RU" sz="2000" dirty="0" err="1">
                <a:latin typeface="Times New Roman" panose="02020603050405020304" pitchFamily="18" charset="0"/>
                <a:ea typeface="Times New Roman"/>
                <a:cs typeface="Times New Roman" panose="02020603050405020304" pitchFamily="18" charset="0"/>
              </a:rPr>
              <a:t>Макушинском</a:t>
            </a:r>
            <a:r>
              <a:rPr lang="ru-RU" sz="2000" dirty="0">
                <a:latin typeface="Times New Roman" panose="02020603050405020304" pitchFamily="18" charset="0"/>
                <a:ea typeface="Times New Roman"/>
                <a:cs typeface="Times New Roman" panose="02020603050405020304" pitchFamily="18" charset="0"/>
              </a:rPr>
              <a:t>  РВК, Челябинской области, </a:t>
            </a:r>
            <a:r>
              <a:rPr lang="ru-RU" sz="2000" dirty="0" err="1">
                <a:latin typeface="Times New Roman" panose="02020603050405020304" pitchFamily="18" charset="0"/>
                <a:ea typeface="Times New Roman"/>
                <a:cs typeface="Times New Roman" panose="02020603050405020304" pitchFamily="18" charset="0"/>
              </a:rPr>
              <a:t>Макушинского</a:t>
            </a:r>
            <a:r>
              <a:rPr lang="ru-RU" sz="2000" dirty="0">
                <a:latin typeface="Times New Roman" panose="02020603050405020304" pitchFamily="18" charset="0"/>
                <a:ea typeface="Times New Roman"/>
                <a:cs typeface="Times New Roman" panose="02020603050405020304" pitchFamily="18" charset="0"/>
              </a:rPr>
              <a:t> </a:t>
            </a:r>
            <a:r>
              <a:rPr lang="ru-RU" sz="2000" dirty="0" err="1">
                <a:latin typeface="Times New Roman" panose="02020603050405020304" pitchFamily="18" charset="0"/>
                <a:ea typeface="Times New Roman"/>
                <a:cs typeface="Times New Roman" panose="02020603050405020304" pitchFamily="18" charset="0"/>
              </a:rPr>
              <a:t>райна</a:t>
            </a:r>
            <a:r>
              <a:rPr lang="ru-RU" sz="2000" dirty="0">
                <a:latin typeface="Times New Roman" panose="02020603050405020304" pitchFamily="18" charset="0"/>
                <a:ea typeface="Times New Roman"/>
                <a:cs typeface="Times New Roman" panose="02020603050405020304" pitchFamily="18" charset="0"/>
              </a:rPr>
              <a:t>.</a:t>
            </a:r>
            <a:endParaRPr lang="ru-RU" sz="2000" dirty="0">
              <a:latin typeface="Times New Roman" panose="02020603050405020304" pitchFamily="18" charset="0"/>
              <a:ea typeface="Calibri"/>
              <a:cs typeface="Times New Roman" panose="02020603050405020304" pitchFamily="18" charset="0"/>
            </a:endParaRPr>
          </a:p>
          <a:p>
            <a:pPr marL="0" indent="0" algn="just" fontAlgn="t">
              <a:spcBef>
                <a:spcPts val="0"/>
              </a:spcBef>
              <a:spcAft>
                <a:spcPts val="0"/>
              </a:spcAft>
              <a:buNone/>
            </a:pPr>
            <a:r>
              <a:rPr lang="ru-RU" sz="2000" dirty="0">
                <a:latin typeface="Times New Roman" panose="02020603050405020304" pitchFamily="18" charset="0"/>
                <a:ea typeface="Times New Roman"/>
                <a:cs typeface="Times New Roman" panose="02020603050405020304" pitchFamily="18" charset="0"/>
              </a:rPr>
              <a:t>Красноармеец, последнее место службы - 41 </a:t>
            </a:r>
            <a:r>
              <a:rPr lang="ru-RU" sz="2000" dirty="0" err="1">
                <a:latin typeface="Times New Roman" panose="02020603050405020304" pitchFamily="18" charset="0"/>
                <a:ea typeface="Times New Roman"/>
                <a:cs typeface="Times New Roman" panose="02020603050405020304" pitchFamily="18" charset="0"/>
              </a:rPr>
              <a:t>гв</a:t>
            </a:r>
            <a:r>
              <a:rPr lang="ru-RU" sz="2000" dirty="0">
                <a:latin typeface="Times New Roman" panose="02020603050405020304" pitchFamily="18" charset="0"/>
                <a:ea typeface="Times New Roman"/>
                <a:cs typeface="Times New Roman" panose="02020603050405020304" pitchFamily="18" charset="0"/>
              </a:rPr>
              <a:t>. </a:t>
            </a:r>
            <a:r>
              <a:rPr lang="ru-RU" sz="2000" dirty="0" err="1">
                <a:latin typeface="Times New Roman" panose="02020603050405020304" pitchFamily="18" charset="0"/>
                <a:ea typeface="Times New Roman"/>
                <a:cs typeface="Times New Roman" panose="02020603050405020304" pitchFamily="18" charset="0"/>
              </a:rPr>
              <a:t>сд</a:t>
            </a:r>
            <a:r>
              <a:rPr lang="ru-RU" sz="2000" dirty="0">
                <a:latin typeface="Times New Roman" panose="02020603050405020304" pitchFamily="18" charset="0"/>
                <a:ea typeface="Times New Roman"/>
                <a:cs typeface="Times New Roman" panose="02020603050405020304" pitchFamily="18" charset="0"/>
              </a:rPr>
              <a:t> . Погиб 24 сентября 1942 года, в Сталинградской  области, </a:t>
            </a:r>
            <a:r>
              <a:rPr lang="ru-RU" sz="2000" dirty="0" err="1">
                <a:latin typeface="Times New Roman" panose="02020603050405020304" pitchFamily="18" charset="0"/>
                <a:ea typeface="Times New Roman"/>
                <a:cs typeface="Times New Roman" panose="02020603050405020304" pitchFamily="18" charset="0"/>
              </a:rPr>
              <a:t>Городищенского</a:t>
            </a:r>
            <a:r>
              <a:rPr lang="ru-RU" sz="2000" dirty="0">
                <a:latin typeface="Times New Roman" panose="02020603050405020304" pitchFamily="18" charset="0"/>
                <a:ea typeface="Times New Roman"/>
                <a:cs typeface="Times New Roman" panose="02020603050405020304" pitchFamily="18" charset="0"/>
              </a:rPr>
              <a:t> района, (</a:t>
            </a:r>
            <a:r>
              <a:rPr lang="ru-RU" sz="2000" dirty="0" err="1">
                <a:latin typeface="Times New Roman" panose="02020603050405020304" pitchFamily="18" charset="0"/>
                <a:ea typeface="Times New Roman"/>
                <a:cs typeface="Times New Roman" panose="02020603050405020304" pitchFamily="18" charset="0"/>
              </a:rPr>
              <a:t>выс</a:t>
            </a:r>
            <a:r>
              <a:rPr lang="ru-RU" sz="2000" dirty="0">
                <a:latin typeface="Times New Roman" panose="02020603050405020304" pitchFamily="18" charset="0"/>
                <a:ea typeface="Times New Roman"/>
                <a:cs typeface="Times New Roman" panose="02020603050405020304" pitchFamily="18" charset="0"/>
              </a:rPr>
              <a:t>. 130,7).</a:t>
            </a:r>
            <a:endParaRPr lang="ru-RU" sz="2000" dirty="0">
              <a:latin typeface="Times New Roman" panose="02020603050405020304" pitchFamily="18" charset="0"/>
              <a:ea typeface="Calibri"/>
              <a:cs typeface="Times New Roman" panose="02020603050405020304" pitchFamily="18" charset="0"/>
            </a:endParaRPr>
          </a:p>
          <a:p>
            <a:pPr marL="457200" algn="just" fontAlgn="t">
              <a:lnSpc>
                <a:spcPct val="107000"/>
              </a:lnSpc>
              <a:spcAft>
                <a:spcPts val="600"/>
              </a:spcAft>
            </a:pPr>
            <a:endParaRPr lang="ru-RU" sz="1400" dirty="0">
              <a:latin typeface="Calibri"/>
              <a:ea typeface="Calibri"/>
              <a:cs typeface="Times New Roman"/>
            </a:endParaRPr>
          </a:p>
          <a:p>
            <a:pPr fontAlgn="t">
              <a:lnSpc>
                <a:spcPct val="107000"/>
              </a:lnSpc>
              <a:spcAft>
                <a:spcPts val="600"/>
              </a:spcAft>
            </a:pPr>
            <a:endParaRPr lang="ru-RU" sz="1600" dirty="0">
              <a:latin typeface="Calibri"/>
              <a:ea typeface="Calibri"/>
              <a:cs typeface="Times New Roman"/>
            </a:endParaRPr>
          </a:p>
          <a:p>
            <a:pPr marL="457200" fontAlgn="t">
              <a:lnSpc>
                <a:spcPct val="107000"/>
              </a:lnSpc>
              <a:spcAft>
                <a:spcPts val="600"/>
              </a:spcAft>
            </a:pPr>
            <a:endParaRPr lang="ru-RU" sz="1800" dirty="0">
              <a:latin typeface="Calibri"/>
              <a:ea typeface="Calibri"/>
              <a:cs typeface="Times New Roman"/>
            </a:endParaRPr>
          </a:p>
          <a:p>
            <a:pPr marL="114300" indent="0" fontAlgn="t">
              <a:lnSpc>
                <a:spcPct val="107000"/>
              </a:lnSpc>
              <a:spcAft>
                <a:spcPts val="600"/>
              </a:spcAft>
              <a:buNone/>
            </a:pPr>
            <a:endParaRPr lang="ru-RU" sz="2000" dirty="0">
              <a:latin typeface="Calibri"/>
              <a:ea typeface="Calibri"/>
              <a:cs typeface="Times New Roman"/>
            </a:endParaRPr>
          </a:p>
          <a:p>
            <a:pPr marL="0" indent="0" fontAlgn="t">
              <a:lnSpc>
                <a:spcPct val="107000"/>
              </a:lnSpc>
              <a:spcAft>
                <a:spcPts val="600"/>
              </a:spcAft>
              <a:buNone/>
            </a:pPr>
            <a:endParaRPr lang="ru-RU" sz="2400" dirty="0">
              <a:latin typeface="Calibri"/>
              <a:ea typeface="Calibri"/>
              <a:cs typeface="Times New Roman"/>
            </a:endParaRPr>
          </a:p>
          <a:p>
            <a:pPr marL="0" indent="0" fontAlgn="t">
              <a:lnSpc>
                <a:spcPct val="107000"/>
              </a:lnSpc>
              <a:spcAft>
                <a:spcPts val="600"/>
              </a:spcAft>
              <a:buNone/>
            </a:pPr>
            <a:endParaRPr lang="ru-RU" sz="2800" dirty="0">
              <a:latin typeface="Calibri"/>
              <a:ea typeface="Calibri"/>
              <a:cs typeface="Times New Roman"/>
            </a:endParaRPr>
          </a:p>
        </p:txBody>
      </p:sp>
      <p:sp>
        <p:nvSpPr>
          <p:cNvPr id="4" name="AutoShape 4" descr="Отсканированный документ"/>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6" descr="Отсканированный документ"/>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3"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3645024"/>
            <a:ext cx="4032447" cy="2489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3068960"/>
            <a:ext cx="1674186"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754733"/>
      </p:ext>
    </p:extLst>
  </p:cSld>
  <p:clrMapOvr>
    <a:masterClrMapping/>
  </p:clrMapOvr>
  <p:transition advClick="0" advTm="11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63688" y="1556792"/>
            <a:ext cx="7072362" cy="2640723"/>
          </a:xfrm>
          <a:prstGeom prst="rect">
            <a:avLst/>
          </a:prstGeom>
        </p:spPr>
        <p:txBody>
          <a:bodyPr wrap="square">
            <a:spAutoFit/>
          </a:bodyPr>
          <a:lstStyle/>
          <a:p>
            <a:pPr>
              <a:lnSpc>
                <a:spcPct val="90000"/>
              </a:lnSpc>
            </a:pPr>
            <a:r>
              <a:rPr lang="ru-RU" altLang="ru-RU" sz="2800" dirty="0"/>
              <a:t>    </a:t>
            </a:r>
            <a:r>
              <a:rPr lang="ru-RU" altLang="ru-RU" sz="2000" dirty="0">
                <a:latin typeface="Times New Roman" panose="02020603050405020304" pitchFamily="18" charset="0"/>
                <a:cs typeface="Times New Roman" panose="02020603050405020304" pitchFamily="18" charset="0"/>
              </a:rPr>
              <a:t>Что такое  война?  Это постоянное напряжение физических и моральных сил человека. </a:t>
            </a:r>
          </a:p>
          <a:p>
            <a:pPr>
              <a:lnSpc>
                <a:spcPct val="90000"/>
              </a:lnSpc>
            </a:pPr>
            <a:r>
              <a:rPr lang="ru-RU" altLang="ru-RU" sz="2000" dirty="0">
                <a:latin typeface="Times New Roman" panose="02020603050405020304" pitchFamily="18" charset="0"/>
                <a:cs typeface="Times New Roman" panose="02020603050405020304" pitchFamily="18" charset="0"/>
              </a:rPr>
              <a:t>   На войне люди теряют своих боевых друзей, теряют  любимых и родных. </a:t>
            </a:r>
          </a:p>
          <a:p>
            <a:pPr>
              <a:lnSpc>
                <a:spcPct val="90000"/>
              </a:lnSpc>
            </a:pPr>
            <a:r>
              <a:rPr lang="ru-RU" altLang="ru-RU" sz="2000" dirty="0">
                <a:latin typeface="Times New Roman" panose="02020603050405020304" pitchFamily="18" charset="0"/>
                <a:cs typeface="Times New Roman" panose="02020603050405020304" pitchFamily="18" charset="0"/>
              </a:rPr>
              <a:t>  А что помогало человеку в трудные минуты? </a:t>
            </a:r>
          </a:p>
          <a:p>
            <a:pPr>
              <a:lnSpc>
                <a:spcPct val="90000"/>
              </a:lnSpc>
            </a:pPr>
            <a:r>
              <a:rPr lang="ru-RU" altLang="ru-RU" sz="2000" dirty="0">
                <a:latin typeface="Times New Roman" panose="02020603050405020304" pitchFamily="18" charset="0"/>
                <a:cs typeface="Times New Roman" panose="02020603050405020304" pitchFamily="18" charset="0"/>
              </a:rPr>
              <a:t>  Это уверенность в том, что тебя дома ждет семья…</a:t>
            </a:r>
          </a:p>
          <a:p>
            <a:pPr>
              <a:lnSpc>
                <a:spcPct val="90000"/>
              </a:lnSpc>
            </a:pPr>
            <a:r>
              <a:rPr lang="ru-RU" altLang="ru-RU" sz="2800" dirty="0"/>
              <a:t> </a:t>
            </a:r>
          </a:p>
          <a:p>
            <a:pPr>
              <a:lnSpc>
                <a:spcPct val="90000"/>
              </a:lnSpc>
            </a:pPr>
            <a:r>
              <a:rPr lang="ru-RU" altLang="ru-RU" sz="2800" dirty="0"/>
              <a:t>   </a:t>
            </a:r>
            <a:endParaRPr lang="ru-RU" dirty="0"/>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4077072"/>
            <a:ext cx="3554710" cy="230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34790" y="674925"/>
            <a:ext cx="3004349" cy="461665"/>
          </a:xfrm>
          <a:prstGeom prst="rect">
            <a:avLst/>
          </a:prstGeom>
        </p:spPr>
        <p:txBody>
          <a:bodyPr wrap="none">
            <a:spAutoFit/>
          </a:bodyPr>
          <a:lstStyle/>
          <a:p>
            <a:r>
              <a:rPr lang="ru-RU" altLang="ru-RU" sz="2400" b="1" dirty="0">
                <a:solidFill>
                  <a:srgbClr val="000000"/>
                </a:solidFill>
                <a:latin typeface="Times New Roman" panose="02020603050405020304" pitchFamily="18" charset="0"/>
                <a:cs typeface="Times New Roman" panose="02020603050405020304" pitchFamily="18" charset="0"/>
              </a:rPr>
              <a:t>1.Что такое  война? </a:t>
            </a:r>
            <a:endParaRPr lang="ru-RU" sz="2400" b="1" dirty="0"/>
          </a:p>
        </p:txBody>
      </p:sp>
    </p:spTree>
  </p:cSld>
  <p:clrMapOvr>
    <a:masterClrMapping/>
  </p:clrMapOvr>
  <p:transition advClick="0" advTm="1100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95736" y="69291"/>
            <a:ext cx="6840760" cy="5909310"/>
          </a:xfrm>
          <a:prstGeom prst="rect">
            <a:avLst/>
          </a:prstGeom>
        </p:spPr>
        <p:txBody>
          <a:bodyPr wrap="square">
            <a:spAutoFit/>
          </a:bodyPr>
          <a:lstStyle/>
          <a:p>
            <a:pPr lvl="0" algn="just">
              <a:defRPr/>
            </a:pPr>
            <a:r>
              <a:rPr kumimoji="0" lang="ru-RU"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Фаттаков</a:t>
            </a:r>
            <a:r>
              <a:rPr kumimoji="0" lang="ru-RU"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Сабирчан</a:t>
            </a:r>
            <a:r>
              <a:rPr kumimoji="0" lang="ru-RU"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Хайритдинович</a:t>
            </a:r>
            <a:r>
              <a:rPr kumimoji="0" lang="ru-RU"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ru-RU" kern="0" dirty="0">
                <a:solidFill>
                  <a:prstClr val="black"/>
                </a:solidFill>
                <a:latin typeface="Times New Roman" panose="02020603050405020304" pitchFamily="18" charset="0"/>
                <a:cs typeface="Times New Roman" panose="02020603050405020304" pitchFamily="18" charset="0"/>
              </a:rPr>
              <a:t>р</a:t>
            </a:r>
            <a:r>
              <a:rPr kumimoji="0" lang="ru-RU" b="0"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одился</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ru-RU" kern="0" dirty="0">
                <a:solidFill>
                  <a:prstClr val="black"/>
                </a:solidFill>
                <a:latin typeface="Times New Roman" panose="02020603050405020304" pitchFamily="18" charset="0"/>
                <a:cs typeface="Times New Roman" panose="02020603050405020304" pitchFamily="18" charset="0"/>
              </a:rPr>
              <a:t>02.01.1923 году </a:t>
            </a:r>
            <a:r>
              <a:rPr lang="ru-RU" b="1" kern="0" dirty="0">
                <a:solidFill>
                  <a:prstClr val="black"/>
                </a:solidFill>
                <a:latin typeface="Times New Roman" panose="02020603050405020304" pitchFamily="18" charset="0"/>
                <a:cs typeface="Times New Roman" panose="02020603050405020304" pitchFamily="18" charset="0"/>
              </a:rPr>
              <a:t> </a:t>
            </a:r>
            <a:r>
              <a:rPr kumimoji="0" lang="ru-RU"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в </a:t>
            </a:r>
            <a:r>
              <a:rPr kumimoji="0" lang="ru-RU"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деревне Малый Уват </a:t>
            </a:r>
            <a:r>
              <a:rPr kumimoji="0" lang="ru-RU"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Вагайского</a:t>
            </a:r>
            <a:r>
              <a:rPr kumimoji="0" lang="ru-RU"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района Тюменской области. Когда началась война, работал в местном колхозе имени</a:t>
            </a:r>
            <a:r>
              <a:rPr kumimoji="0" lang="ru-RU"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17 партийного съезда, рядовым колхозником. В декабре 1941 года призван на фронт </a:t>
            </a:r>
            <a:r>
              <a:rPr kumimoji="0" lang="ru-RU"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Вагайским</a:t>
            </a:r>
            <a:r>
              <a:rPr kumimoji="0" lang="ru-RU"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райвоенкоматом. Воевал под Сталинградом, был стрелком-пехотинцем. Ужасы войны: кровь и смерть однополчан, страшные атаки немецких танков, расстрелы и бомбежки немецкими самолетами наших солдат-все это осталось в его памяти. В конце июля 1942 года получил серьезное ранение в руку и до октября лечился сначала в прифронтовом военном госпитале в городе</a:t>
            </a:r>
            <a:r>
              <a:rPr kumimoji="0" lang="ru-RU" i="0" u="none" strike="noStrike" kern="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ru-RU"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Энгельсе, а потом в городе </a:t>
            </a:r>
            <a:r>
              <a:rPr kumimoji="0" lang="ru-RU"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Марийске</a:t>
            </a:r>
            <a:r>
              <a:rPr kumimoji="0" lang="ru-RU"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Новосибирской области. После излечения его отправили домой для восстановления здоровья. Второй раз призвали на фронт в октябре 1944 года. Воевал в Первом Белорусском фронте, был разведчиком. Освобождал Польшу, Германию, дошел до Берлина и штурмовал рейхстаг. За свои боевые подвиги, за стойкость и верность Родине награжден орденом Отечественной войны первой степени, медалями «За отвагу», «За оборону Сталинграда», «За взятие Берлина», «За победу над Германией», а также юбилейными медалями. </a:t>
            </a:r>
            <a:r>
              <a:rPr lang="ru-RU" dirty="0">
                <a:solidFill>
                  <a:prstClr val="black"/>
                </a:solidFill>
                <a:latin typeface="Times New Roman" panose="02020603050405020304" pitchFamily="18" charset="0"/>
                <a:cs typeface="Times New Roman" panose="02020603050405020304" pitchFamily="18" charset="0"/>
              </a:rPr>
              <a:t>Его не стало </a:t>
            </a:r>
            <a:r>
              <a:rPr lang="ru-RU" kern="0" dirty="0">
                <a:solidFill>
                  <a:prstClr val="black"/>
                </a:solidFill>
                <a:latin typeface="Times New Roman" panose="02020603050405020304" pitchFamily="18" charset="0"/>
                <a:cs typeface="Times New Roman" panose="02020603050405020304" pitchFamily="18" charset="0"/>
              </a:rPr>
              <a:t>12.10.2012 года.</a:t>
            </a:r>
          </a:p>
          <a:p>
            <a:pPr lvl="0" algn="just"/>
            <a:endParaRPr kumimoji="0" lang="ru-RU" i="0" u="none" strike="noStrike" kern="0" cap="none" spc="0" normalizeH="0" baseline="0" noProof="0" dirty="0">
              <a:ln>
                <a:noFill/>
              </a:ln>
              <a:solidFill>
                <a:sysClr val="windowText" lastClr="000000"/>
              </a:solidFill>
              <a:effectLst/>
              <a:uLnTx/>
              <a:uFillTx/>
            </a:endParaRPr>
          </a:p>
        </p:txBody>
      </p:sp>
      <p:pic>
        <p:nvPicPr>
          <p:cNvPr id="5" name="Рисунок 4">
            <a:extLst>
              <a:ext uri="{FF2B5EF4-FFF2-40B4-BE49-F238E27FC236}">
                <a16:creationId xmlns:a16="http://schemas.microsoft.com/office/drawing/2014/main" id="{91CB2C2F-01A1-4ECA-A2C6-4FE927D2F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371296"/>
            <a:ext cx="1512168" cy="2234767"/>
          </a:xfrm>
          <a:prstGeom prst="rect">
            <a:avLst/>
          </a:prstGeom>
        </p:spPr>
      </p:pic>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916795"/>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https://pics.meshok.net/pics/152925458.jpg?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741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5411985"/>
            <a:ext cx="998525" cy="1150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904852"/>
      </p:ext>
    </p:extLst>
  </p:cSld>
  <p:clrMapOvr>
    <a:masterClrMapping/>
  </p:clrMapOvr>
  <p:transition advClick="0" advTm="11000"/>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564904"/>
            <a:ext cx="1656184" cy="2448272"/>
          </a:xfrm>
          <a:prstGeom prst="rect">
            <a:avLst/>
          </a:prstGeom>
          <a:noFill/>
          <a:ln>
            <a:noFill/>
          </a:ln>
        </p:spPr>
      </p:pic>
      <p:sp>
        <p:nvSpPr>
          <p:cNvPr id="4" name="Прямоугольник 3"/>
          <p:cNvSpPr/>
          <p:nvPr/>
        </p:nvSpPr>
        <p:spPr>
          <a:xfrm>
            <a:off x="2843808" y="980728"/>
            <a:ext cx="5760640" cy="4093428"/>
          </a:xfrm>
          <a:prstGeom prst="rect">
            <a:avLst/>
          </a:prstGeom>
        </p:spPr>
        <p:txBody>
          <a:bodyPr wrap="square">
            <a:spAutoFit/>
          </a:bodyPr>
          <a:lstStyle/>
          <a:p>
            <a:pPr algn="just">
              <a:spcAft>
                <a:spcPts val="0"/>
              </a:spcAft>
            </a:pPr>
            <a:r>
              <a:rPr lang="ru-RU" sz="2000" b="1" dirty="0" err="1">
                <a:latin typeface="Times New Roman"/>
                <a:ea typeface="Times New Roman"/>
              </a:rPr>
              <a:t>Шешин</a:t>
            </a:r>
            <a:r>
              <a:rPr lang="ru-RU" sz="2000" b="1" dirty="0">
                <a:latin typeface="Times New Roman"/>
                <a:ea typeface="Times New Roman"/>
              </a:rPr>
              <a:t> Иван Николаевич</a:t>
            </a:r>
            <a:r>
              <a:rPr lang="ru-RU" sz="2000" dirty="0">
                <a:latin typeface="Times New Roman"/>
                <a:ea typeface="Times New Roman"/>
              </a:rPr>
              <a:t> родился 19 февраля  1908 года в Вятской губернии Орловского уезда </a:t>
            </a:r>
            <a:r>
              <a:rPr lang="ru-RU" sz="2000" dirty="0" err="1">
                <a:latin typeface="Times New Roman"/>
                <a:ea typeface="Times New Roman"/>
              </a:rPr>
              <a:t>Коврижской</a:t>
            </a:r>
            <a:r>
              <a:rPr lang="ru-RU" sz="2000" dirty="0">
                <a:latin typeface="Times New Roman"/>
                <a:ea typeface="Times New Roman"/>
              </a:rPr>
              <a:t> волости, в деревне  </a:t>
            </a:r>
            <a:r>
              <a:rPr lang="ru-RU" sz="2000" dirty="0" err="1">
                <a:latin typeface="Times New Roman"/>
                <a:ea typeface="Times New Roman"/>
              </a:rPr>
              <a:t>Топоровщина</a:t>
            </a:r>
            <a:r>
              <a:rPr lang="ru-RU" sz="2000" dirty="0">
                <a:latin typeface="Times New Roman"/>
                <a:ea typeface="Times New Roman"/>
              </a:rPr>
              <a:t> (ныне Кировская область, </a:t>
            </a:r>
            <a:r>
              <a:rPr lang="ru-RU" sz="2000" dirty="0" err="1">
                <a:latin typeface="Times New Roman"/>
                <a:ea typeface="Times New Roman"/>
              </a:rPr>
              <a:t>Халтуринский</a:t>
            </a:r>
            <a:r>
              <a:rPr lang="ru-RU" sz="2000" dirty="0">
                <a:latin typeface="Times New Roman"/>
                <a:ea typeface="Times New Roman"/>
              </a:rPr>
              <a:t> район).  </a:t>
            </a:r>
            <a:r>
              <a:rPr lang="ru-RU" sz="2000" dirty="0">
                <a:latin typeface="Times New Roman"/>
                <a:ea typeface="Times New Roman"/>
                <a:cs typeface="Times New Roman"/>
              </a:rPr>
              <a:t>Призван на фронт  в октябре 1941года. Попал </a:t>
            </a:r>
            <a:r>
              <a:rPr lang="ru-RU" sz="2000" dirty="0">
                <a:latin typeface="Times New Roman"/>
                <a:ea typeface="Calibri"/>
                <a:cs typeface="Times New Roman"/>
              </a:rPr>
              <a:t>на Северный  фронт. В апреле 1944 года  бои шли в Румынии.  За боевые заслуги  получил орден Красной Звезды. </a:t>
            </a:r>
            <a:r>
              <a:rPr lang="ru-RU" sz="2000" dirty="0">
                <a:latin typeface="Times New Roman"/>
                <a:ea typeface="Times New Roman"/>
                <a:cs typeface="Times New Roman"/>
              </a:rPr>
              <a:t>16 мая 1945 года Иван Николаевич получает второй орден  Красной Звезды. </a:t>
            </a:r>
          </a:p>
          <a:p>
            <a:pPr algn="just">
              <a:spcAft>
                <a:spcPts val="0"/>
              </a:spcAft>
            </a:pPr>
            <a:r>
              <a:rPr lang="ru-RU" sz="2000" dirty="0">
                <a:latin typeface="Times New Roman"/>
                <a:ea typeface="Times New Roman"/>
                <a:cs typeface="Times New Roman"/>
              </a:rPr>
              <a:t>Он прожил долгую,  насыщенную событиями,  сложную жизнь. </a:t>
            </a:r>
            <a:endParaRPr lang="ru-RU" sz="2000" dirty="0">
              <a:ea typeface="Calibri"/>
              <a:cs typeface="Times New Roman"/>
            </a:endParaRPr>
          </a:p>
          <a:p>
            <a:endParaRPr lang="ru-RU" sz="2000" dirty="0"/>
          </a:p>
        </p:txBody>
      </p:sp>
      <p:pic>
        <p:nvPicPr>
          <p:cNvPr id="112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4827935"/>
            <a:ext cx="1458529" cy="14567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6159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491880" y="620688"/>
            <a:ext cx="5338936" cy="4525963"/>
          </a:xfrm>
        </p:spPr>
        <p:txBody>
          <a:bodyPr/>
          <a:lstStyle/>
          <a:p>
            <a:pPr marL="0" indent="0" algn="just">
              <a:buNone/>
            </a:pPr>
            <a:r>
              <a:rPr lang="ru-RU" sz="2000" b="1" dirty="0" err="1">
                <a:latin typeface="Times New Roman" panose="02020603050405020304" pitchFamily="18" charset="0"/>
                <a:cs typeface="Times New Roman" panose="02020603050405020304" pitchFamily="18" charset="0"/>
              </a:rPr>
              <a:t>Шулдиков</a:t>
            </a:r>
            <a:r>
              <a:rPr lang="ru-RU" sz="2000" b="1" dirty="0">
                <a:latin typeface="Times New Roman" panose="02020603050405020304" pitchFamily="18" charset="0"/>
                <a:cs typeface="Times New Roman" panose="02020603050405020304" pitchFamily="18" charset="0"/>
              </a:rPr>
              <a:t> Павел Дмитриевич </a:t>
            </a:r>
            <a:r>
              <a:rPr lang="ru-RU" sz="2000" dirty="0">
                <a:latin typeface="Times New Roman" panose="02020603050405020304" pitchFamily="18" charset="0"/>
                <a:cs typeface="Times New Roman" panose="02020603050405020304" pitchFamily="18" charset="0"/>
              </a:rPr>
              <a:t>родился 10 января 1912 года, в деревне </a:t>
            </a:r>
            <a:r>
              <a:rPr lang="ru-RU" sz="2000" dirty="0" err="1">
                <a:latin typeface="Times New Roman" panose="02020603050405020304" pitchFamily="18" charset="0"/>
                <a:cs typeface="Times New Roman" panose="02020603050405020304" pitchFamily="18" charset="0"/>
              </a:rPr>
              <a:t>Колесниково</a:t>
            </a:r>
            <a:r>
              <a:rPr lang="ru-RU" sz="2000" dirty="0">
                <a:latin typeface="Times New Roman" panose="02020603050405020304" pitchFamily="18" charset="0"/>
                <a:cs typeface="Times New Roman" panose="02020603050405020304" pitchFamily="18" charset="0"/>
              </a:rPr>
              <a:t>, в семье крестьян. В сельской школе ему не довелось, поэтому он не получил образования. Пришлось самостоятельно изучать грамоту и он мог читать газеты. До начала войны работал в колхозе трактористом. Имел 10 детей (трое из них умерло) в живых остались 3 мальчика и 4 девочки.</a:t>
            </a:r>
          </a:p>
          <a:p>
            <a:pPr marL="0" indent="0" algn="just">
              <a:buNone/>
            </a:pPr>
            <a:r>
              <a:rPr lang="ru-RU" sz="2000" kern="1200" dirty="0">
                <a:solidFill>
                  <a:srgbClr val="000000"/>
                </a:solidFill>
                <a:latin typeface="Times New Roman"/>
                <a:ea typeface="Times New Roman"/>
                <a:cs typeface="Times New Roman"/>
              </a:rPr>
              <a:t>Как и все мужчины был призван на фронт с 1941 по 1945 года. Воевал </a:t>
            </a:r>
            <a:r>
              <a:rPr lang="ru-RU" sz="2000" kern="1200" dirty="0">
                <a:solidFill>
                  <a:srgbClr val="000000"/>
                </a:solidFill>
                <a:latin typeface="Times New Roman"/>
                <a:ea typeface="Calibri"/>
                <a:cs typeface="Times New Roman"/>
              </a:rPr>
              <a:t>на втором Прибалтийском фронте. Имеет ранения.</a:t>
            </a:r>
            <a:r>
              <a:rPr lang="ru-RU" sz="2000" dirty="0">
                <a:solidFill>
                  <a:srgbClr val="000000"/>
                </a:solidFill>
                <a:latin typeface="Times New Roman" panose="02020603050405020304" pitchFamily="18" charset="0"/>
                <a:cs typeface="Times New Roman" panose="02020603050405020304" pitchFamily="18" charset="0"/>
              </a:rPr>
              <a:t> После войны вернулся в родной колхоз  и  продолжил работать трактористом. За свой труд награжден медалью «За освоение целинных земель». Его не стало в 1991 году.</a:t>
            </a:r>
          </a:p>
          <a:p>
            <a:pPr marL="0" indent="0" algn="just">
              <a:buNone/>
            </a:pPr>
            <a:r>
              <a:rPr lang="ru-RU" sz="2000" dirty="0">
                <a:solidFill>
                  <a:srgbClr val="000000"/>
                </a:solidFill>
                <a:latin typeface="Times New Roman" panose="02020603050405020304" pitchFamily="18" charset="0"/>
                <a:cs typeface="Times New Roman" panose="02020603050405020304" pitchFamily="18" charset="0"/>
              </a:rPr>
              <a:t>Награжден медалями: «За боевые заслуги», «За победу над Германией»</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1045176"/>
      </p:ext>
    </p:extLst>
  </p:cSld>
  <p:clrMapOvr>
    <a:masterClrMapping/>
  </p:clrMapOvr>
  <p:transition advClick="0" advTm="11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30" name="Picture 6"/>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236296" y="4869160"/>
            <a:ext cx="1207113" cy="1243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descr="f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5924"/>
            <a:ext cx="9150598" cy="692392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827584" y="188640"/>
            <a:ext cx="4572000" cy="1938992"/>
          </a:xfrm>
          <a:prstGeom prst="rect">
            <a:avLst/>
          </a:prstGeom>
        </p:spPr>
        <p:txBody>
          <a:bodyPr>
            <a:spAutoFit/>
          </a:bodyPr>
          <a:lstStyle/>
          <a:p>
            <a:pPr lvl="0"/>
            <a:r>
              <a:rPr lang="ru-RU" sz="2000" b="1" dirty="0">
                <a:solidFill>
                  <a:srgbClr val="000000"/>
                </a:solidFill>
                <a:latin typeface="Times New Roman" panose="02020603050405020304" pitchFamily="18" charset="0"/>
                <a:cs typeface="Times New Roman" panose="02020603050405020304" pitchFamily="18" charset="0"/>
              </a:rPr>
              <a:t>Мы должны знать историю своего народа,  историю Великой Отечественной войны, иначе нельзя  по-настоящему научиться любить свою Родину…</a:t>
            </a:r>
          </a:p>
          <a:p>
            <a:pPr lvl="0"/>
            <a:r>
              <a:rPr lang="ru-RU" sz="2000" b="1" dirty="0">
                <a:solidFill>
                  <a:srgbClr val="00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73715581"/>
      </p:ext>
    </p:extLst>
  </p:cSld>
  <p:clrMapOvr>
    <a:masterClrMapping/>
  </p:clrMapOvr>
  <p:transition advClick="0" advTm="11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4" name="Picture 5" descr="38881_800_600"/>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 name="Прямоугольник 4"/>
          <p:cNvSpPr/>
          <p:nvPr/>
        </p:nvSpPr>
        <p:spPr>
          <a:xfrm>
            <a:off x="755576" y="332656"/>
            <a:ext cx="7632848" cy="369332"/>
          </a:xfrm>
          <a:prstGeom prst="rect">
            <a:avLst/>
          </a:prstGeom>
        </p:spPr>
        <p:txBody>
          <a:bodyPr wrap="square">
            <a:spAutoFit/>
          </a:bodyPr>
          <a:lstStyle/>
          <a:p>
            <a:r>
              <a:rPr lang="ru-RU" b="1" dirty="0">
                <a:solidFill>
                  <a:srgbClr val="FF0000"/>
                </a:solidFill>
                <a:latin typeface="Times New Roman" panose="02020603050405020304" pitchFamily="18" charset="0"/>
                <a:cs typeface="Times New Roman" panose="02020603050405020304" pitchFamily="18" charset="0"/>
              </a:rPr>
              <a:t>МИНУТА МОЛЧАНИЯ!</a:t>
            </a:r>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4194175"/>
            <a:ext cx="3719513"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4520897"/>
      </p:ext>
    </p:extLst>
  </p:cSld>
  <p:clrMapOvr>
    <a:masterClrMapping/>
  </p:clrMapOvr>
  <p:transition advClick="0" advTm="11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1988840"/>
            <a:ext cx="8640960" cy="2062103"/>
          </a:xfrm>
          <a:prstGeom prst="rect">
            <a:avLst/>
          </a:prstGeom>
        </p:spPr>
        <p:txBody>
          <a:bodyPr wrap="square">
            <a:spAutoFit/>
          </a:bodyPr>
          <a:lstStyle/>
          <a:p>
            <a:r>
              <a:rPr lang="ru-RU" sz="1600" dirty="0">
                <a:latin typeface="Times New Roman" panose="02020603050405020304" pitchFamily="18" charset="0"/>
                <a:cs typeface="Times New Roman" panose="02020603050405020304" pitchFamily="18" charset="0"/>
              </a:rPr>
              <a:t>1.Воспоминания   и фотографии из личных семейных архивов  обучающихся</a:t>
            </a:r>
            <a:r>
              <a:rPr lang="ru-RU" sz="1600" i="1" dirty="0">
                <a:latin typeface="Times New Roman" panose="02020603050405020304" pitchFamily="18" charset="0"/>
                <a:ea typeface="Calibri"/>
                <a:cs typeface="Times New Roman" panose="02020603050405020304" pitchFamily="18" charset="0"/>
              </a:rPr>
              <a:t> </a:t>
            </a:r>
            <a:r>
              <a:rPr lang="ru-RU" sz="1600" dirty="0">
                <a:latin typeface="Times New Roman" panose="02020603050405020304" pitchFamily="18" charset="0"/>
                <a:ea typeface="Times New Roman"/>
                <a:cs typeface="Times New Roman" panose="02020603050405020304" pitchFamily="18" charset="0"/>
              </a:rPr>
              <a:t>МБОУ ООШ № 77 города Тюмени</a:t>
            </a:r>
            <a:endParaRPr lang="ru-RU" sz="1600" dirty="0">
              <a:latin typeface="Times New Roman" panose="02020603050405020304" pitchFamily="18" charset="0"/>
              <a:cs typeface="Times New Roman" panose="02020603050405020304" pitchFamily="18" charset="0"/>
            </a:endParaRPr>
          </a:p>
          <a:p>
            <a:pPr fontAlgn="t"/>
            <a:r>
              <a:rPr lang="ru-RU" sz="1600" dirty="0">
                <a:latin typeface="Times New Roman" panose="02020603050405020304" pitchFamily="18" charset="0"/>
                <a:cs typeface="Times New Roman" panose="02020603050405020304" pitchFamily="18" charset="0"/>
              </a:rPr>
              <a:t>2.</a:t>
            </a:r>
            <a:r>
              <a:rPr lang="ru-RU" sz="1600" b="1" dirty="0">
                <a:latin typeface="Times New Roman" panose="02020603050405020304" pitchFamily="18" charset="0"/>
                <a:cs typeface="Times New Roman" panose="02020603050405020304" pitchFamily="18" charset="0"/>
                <a:hlinkClick r:id="rId2"/>
              </a:rPr>
              <a:t> Фучик</a:t>
            </a:r>
            <a:r>
              <a:rPr lang="ru-RU" sz="1600" dirty="0">
                <a:latin typeface="Times New Roman" panose="02020603050405020304" pitchFamily="18" charset="0"/>
                <a:cs typeface="Times New Roman" panose="02020603050405020304" pitchFamily="18" charset="0"/>
                <a:hlinkClick r:id="rId2"/>
              </a:rPr>
              <a:t> </a:t>
            </a:r>
            <a:r>
              <a:rPr lang="ru-RU" sz="1600" b="1" dirty="0" err="1">
                <a:latin typeface="Times New Roman" panose="02020603050405020304" pitchFamily="18" charset="0"/>
                <a:cs typeface="Times New Roman" panose="02020603050405020304" pitchFamily="18" charset="0"/>
                <a:hlinkClick r:id="rId2"/>
              </a:rPr>
              <a:t>Юлиус</a:t>
            </a:r>
            <a:r>
              <a:rPr lang="ru-RU" sz="1600" dirty="0">
                <a:latin typeface="Times New Roman" panose="02020603050405020304" pitchFamily="18" charset="0"/>
                <a:cs typeface="Times New Roman" panose="02020603050405020304" pitchFamily="18" charset="0"/>
                <a:hlinkClick r:id="rId2"/>
              </a:rPr>
              <a:t> — </a:t>
            </a:r>
            <a:r>
              <a:rPr lang="ru-RU" sz="1600" b="1" dirty="0">
                <a:latin typeface="Times New Roman" panose="02020603050405020304" pitchFamily="18" charset="0"/>
                <a:cs typeface="Times New Roman" panose="02020603050405020304" pitchFamily="18" charset="0"/>
                <a:hlinkClick r:id="rId2"/>
              </a:rPr>
              <a:t>Википедия </a:t>
            </a:r>
            <a:r>
              <a:rPr lang="en-US" sz="1600" b="1" dirty="0">
                <a:latin typeface="Times New Roman" panose="02020603050405020304" pitchFamily="18" charset="0"/>
                <a:cs typeface="Times New Roman" panose="02020603050405020304" pitchFamily="18" charset="0"/>
                <a:hlinkClick r:id="rId3"/>
              </a:rPr>
              <a:t>ru.wikipedia.org</a:t>
            </a:r>
            <a:endParaRPr lang="en-US" sz="1600" dirty="0">
              <a:latin typeface="Times New Roman" panose="02020603050405020304" pitchFamily="18" charset="0"/>
              <a:cs typeface="Times New Roman" panose="02020603050405020304" pitchFamily="18" charset="0"/>
            </a:endParaRPr>
          </a:p>
          <a:p>
            <a:pPr fontAlgn="t"/>
            <a:r>
              <a:rPr lang="ru-RU" sz="1600" dirty="0">
                <a:latin typeface="Times New Roman" panose="02020603050405020304" pitchFamily="18" charset="0"/>
                <a:cs typeface="Times New Roman" panose="02020603050405020304" pitchFamily="18" charset="0"/>
              </a:rPr>
              <a:t>3.</a:t>
            </a:r>
            <a:r>
              <a:rPr lang="ru-RU" sz="1600" b="1" dirty="0">
                <a:latin typeface="Times New Roman" panose="02020603050405020304" pitchFamily="18" charset="0"/>
                <a:cs typeface="Times New Roman" panose="02020603050405020304" pitchFamily="18" charset="0"/>
                <a:hlinkClick r:id="rId4"/>
              </a:rPr>
              <a:t> Ордена</a:t>
            </a:r>
            <a:r>
              <a:rPr lang="ru-RU" sz="1600" dirty="0">
                <a:latin typeface="Times New Roman" panose="02020603050405020304" pitchFamily="18" charset="0"/>
                <a:cs typeface="Times New Roman" panose="02020603050405020304" pitchFamily="18" charset="0"/>
                <a:hlinkClick r:id="rId4"/>
              </a:rPr>
              <a:t> России — </a:t>
            </a:r>
            <a:r>
              <a:rPr lang="ru-RU" sz="1600" b="1" dirty="0">
                <a:latin typeface="Times New Roman" panose="02020603050405020304" pitchFamily="18" charset="0"/>
                <a:cs typeface="Times New Roman" panose="02020603050405020304" pitchFamily="18" charset="0"/>
                <a:hlinkClick r:id="rId4"/>
              </a:rPr>
              <a:t>Википедия </a:t>
            </a:r>
            <a:r>
              <a:rPr lang="en-US" sz="1600" b="1" dirty="0">
                <a:latin typeface="Times New Roman" panose="02020603050405020304" pitchFamily="18" charset="0"/>
                <a:cs typeface="Times New Roman" panose="02020603050405020304" pitchFamily="18" charset="0"/>
                <a:hlinkClick r:id="rId3"/>
              </a:rPr>
              <a:t>ru.wikipedia.org</a:t>
            </a:r>
            <a:endParaRPr lang="ru-RU" sz="1600" b="1" dirty="0">
              <a:latin typeface="Times New Roman" panose="02020603050405020304" pitchFamily="18" charset="0"/>
              <a:cs typeface="Times New Roman" panose="02020603050405020304" pitchFamily="18" charset="0"/>
            </a:endParaRPr>
          </a:p>
          <a:p>
            <a:pPr fontAlgn="t"/>
            <a:r>
              <a:rPr lang="ru-RU" sz="1600" dirty="0">
                <a:latin typeface="Times New Roman" panose="02020603050405020304" pitchFamily="18" charset="0"/>
                <a:ea typeface="Calibri" panose="020F0502020204030204" pitchFamily="34" charset="0"/>
                <a:cs typeface="Times New Roman" panose="02020603050405020304" pitchFamily="18" charset="0"/>
              </a:rPr>
              <a:t>4. Книга памяти Тюменская область</a:t>
            </a:r>
          </a:p>
          <a:p>
            <a:pPr fontAlgn="t"/>
            <a:r>
              <a:rPr lang="ru-RU" sz="1600" dirty="0">
                <a:latin typeface="Times New Roman" panose="02020603050405020304" pitchFamily="18" charset="0"/>
                <a:cs typeface="Times New Roman" panose="02020603050405020304" pitchFamily="18" charset="0"/>
              </a:rPr>
              <a:t>5.</a:t>
            </a:r>
            <a:r>
              <a:rPr lang="ru-RU" sz="1600" dirty="0">
                <a:latin typeface="Times New Roman" panose="02020603050405020304" pitchFamily="18" charset="0"/>
                <a:ea typeface="Calibri"/>
                <a:cs typeface="Times New Roman" panose="02020603050405020304" pitchFamily="18" charset="0"/>
              </a:rPr>
              <a:t> Великая Отечественная война 1941-1945: словарь-справочник. - М.: Политиздат, 1988. </a:t>
            </a:r>
          </a:p>
          <a:p>
            <a:pPr fontAlgn="t"/>
            <a:r>
              <a:rPr lang="ru-RU" sz="1600" dirty="0">
                <a:latin typeface="Times New Roman" panose="02020603050405020304" pitchFamily="18" charset="0"/>
                <a:ea typeface="Calibri"/>
                <a:cs typeface="Times New Roman" panose="02020603050405020304" pitchFamily="18" charset="0"/>
              </a:rPr>
              <a:t>6. Великая Отечественная война 1941-1945: энциклопедия. - М.: Советская энциклопедия, 1985. </a:t>
            </a:r>
            <a:endParaRPr lang="en-US" sz="1600" dirty="0">
              <a:latin typeface="Times New Roman" panose="02020603050405020304" pitchFamily="18" charset="0"/>
              <a:cs typeface="Times New Roman" panose="02020603050405020304" pitchFamily="18" charset="0"/>
            </a:endParaRPr>
          </a:p>
          <a:p>
            <a:endParaRPr lang="ru-RU" sz="1600" dirty="0">
              <a:latin typeface="Times New Roman" panose="02020603050405020304" pitchFamily="18" charset="0"/>
              <a:cs typeface="Times New Roman" panose="02020603050405020304" pitchFamily="18" charset="0"/>
            </a:endParaRPr>
          </a:p>
        </p:txBody>
      </p:sp>
      <p:pic>
        <p:nvPicPr>
          <p:cNvPr id="11269" name="Picture 5" descr="http://www.zastavki.com/pictures/2560x1600/2011/Holidays_May_9_Medals_and_Awards_029711_.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4293096"/>
            <a:ext cx="3579644" cy="223727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286116" y="928670"/>
            <a:ext cx="2044983" cy="461665"/>
          </a:xfrm>
          <a:prstGeom prst="rect">
            <a:avLst/>
          </a:prstGeom>
        </p:spPr>
        <p:txBody>
          <a:bodyPr wrap="none">
            <a:spAutoFit/>
          </a:bodyPr>
          <a:lstStyle/>
          <a:p>
            <a:r>
              <a:rPr lang="ru-RU" sz="2400" b="1" dirty="0">
                <a:latin typeface="Times New Roman" panose="02020603050405020304" pitchFamily="18" charset="0"/>
                <a:cs typeface="Times New Roman" panose="02020603050405020304" pitchFamily="18" charset="0"/>
              </a:rPr>
              <a:t>3. Источники</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pbs.twimg.com/media/DQeTw3HXcAAgv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0456"/>
            <a:ext cx="8208912" cy="635646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03848" y="214290"/>
            <a:ext cx="3357586" cy="369332"/>
          </a:xfrm>
          <a:prstGeom prst="rect">
            <a:avLst/>
          </a:prstGeom>
        </p:spPr>
        <p:txBody>
          <a:bodyPr wrap="square">
            <a:spAutoFit/>
          </a:bodyPr>
          <a:lstStyle/>
          <a:p>
            <a:pPr algn="ctr"/>
            <a:r>
              <a:rPr lang="ru-RU" b="1" dirty="0">
                <a:solidFill>
                  <a:schemeClr val="bg1"/>
                </a:solidFill>
                <a:latin typeface="Times New Roman" panose="02020603050405020304" pitchFamily="18" charset="0"/>
                <a:cs typeface="Times New Roman" panose="02020603050405020304" pitchFamily="18" charset="0"/>
              </a:rPr>
              <a:t>4. Приложения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476672"/>
            <a:ext cx="6030416" cy="461665"/>
          </a:xfrm>
          <a:prstGeom prst="rect">
            <a:avLst/>
          </a:prstGeom>
        </p:spPr>
        <p:txBody>
          <a:bodyPr wrap="square">
            <a:spAutoFit/>
          </a:bodyPr>
          <a:lstStyle/>
          <a:p>
            <a:pPr lvl="0"/>
            <a:r>
              <a:rPr lang="ru-RU" sz="2400" b="1" dirty="0">
                <a:solidFill>
                  <a:srgbClr val="000000"/>
                </a:solidFill>
                <a:latin typeface="Times New Roman" panose="02020603050405020304" pitchFamily="18" charset="0"/>
                <a:cs typeface="Times New Roman" panose="02020603050405020304" pitchFamily="18" charset="0"/>
              </a:rPr>
              <a:t>Медали, ордена, письма,  документы  </a:t>
            </a:r>
          </a:p>
        </p:txBody>
      </p:sp>
      <p:pic>
        <p:nvPicPr>
          <p:cNvPr id="205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5148064" y="2177415"/>
            <a:ext cx="3275856" cy="245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031" y="3787491"/>
            <a:ext cx="3600400" cy="2700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4328" y="4797152"/>
            <a:ext cx="1283494" cy="1810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4917058"/>
            <a:ext cx="1379430" cy="1570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23528" y="2995405"/>
            <a:ext cx="4572000" cy="707886"/>
          </a:xfrm>
          <a:prstGeom prst="rect">
            <a:avLst/>
          </a:prstGeom>
        </p:spPr>
        <p:txBody>
          <a:bodyPr>
            <a:spAutoFit/>
          </a:bodyPr>
          <a:lstStyle/>
          <a:p>
            <a:pPr lvl="0"/>
            <a:r>
              <a:rPr lang="ru-RU" sz="2000" b="1" dirty="0">
                <a:solidFill>
                  <a:srgbClr val="000000"/>
                </a:solidFill>
                <a:latin typeface="Times New Roman" panose="02020603050405020304" pitchFamily="18" charset="0"/>
                <a:cs typeface="Times New Roman" panose="02020603050405020304" pitchFamily="18" charset="0"/>
              </a:rPr>
              <a:t>Медали </a:t>
            </a:r>
            <a:r>
              <a:rPr lang="ru-RU" sz="2000" b="1" dirty="0" err="1">
                <a:solidFill>
                  <a:srgbClr val="000000"/>
                </a:solidFill>
                <a:latin typeface="Times New Roman" panose="02020603050405020304" pitchFamily="18" charset="0"/>
                <a:cs typeface="Times New Roman" panose="02020603050405020304" pitchFamily="18" charset="0"/>
              </a:rPr>
              <a:t>Кульмаметьева</a:t>
            </a:r>
            <a:r>
              <a:rPr lang="ru-RU" sz="2000" b="1" dirty="0">
                <a:solidFill>
                  <a:srgbClr val="000000"/>
                </a:solidFill>
                <a:latin typeface="Times New Roman" panose="02020603050405020304" pitchFamily="18" charset="0"/>
                <a:cs typeface="Times New Roman" panose="02020603050405020304" pitchFamily="18" charset="0"/>
              </a:rPr>
              <a:t> </a:t>
            </a:r>
          </a:p>
          <a:p>
            <a:pPr lvl="0"/>
            <a:r>
              <a:rPr lang="ru-RU" sz="2000" b="1" dirty="0" err="1">
                <a:solidFill>
                  <a:srgbClr val="000000"/>
                </a:solidFill>
                <a:latin typeface="Times New Roman" panose="02020603050405020304" pitchFamily="18" charset="0"/>
                <a:cs typeface="Times New Roman" panose="02020603050405020304" pitchFamily="18" charset="0"/>
              </a:rPr>
              <a:t>Атей</a:t>
            </a:r>
            <a:r>
              <a:rPr lang="ru-RU" sz="2000" b="1" dirty="0">
                <a:solidFill>
                  <a:srgbClr val="000000"/>
                </a:solidFill>
                <a:latin typeface="Times New Roman" panose="02020603050405020304" pitchFamily="18" charset="0"/>
                <a:cs typeface="Times New Roman" panose="02020603050405020304" pitchFamily="18" charset="0"/>
              </a:rPr>
              <a:t> </a:t>
            </a:r>
            <a:r>
              <a:rPr lang="ru-RU" sz="2000" b="1" dirty="0" err="1">
                <a:solidFill>
                  <a:srgbClr val="000000"/>
                </a:solidFill>
                <a:latin typeface="Times New Roman" panose="02020603050405020304" pitchFamily="18" charset="0"/>
                <a:cs typeface="Times New Roman" panose="02020603050405020304" pitchFamily="18" charset="0"/>
              </a:rPr>
              <a:t>Асыловича</a:t>
            </a:r>
            <a:r>
              <a:rPr lang="ru-RU" sz="2000" b="1" dirty="0">
                <a:solidFill>
                  <a:srgbClr val="000000"/>
                </a:solidFill>
                <a:latin typeface="Times New Roman" panose="02020603050405020304" pitchFamily="18" charset="0"/>
                <a:cs typeface="Times New Roman" panose="02020603050405020304" pitchFamily="18" charset="0"/>
              </a:rPr>
              <a:t> (1905-1981гг.)</a:t>
            </a:r>
          </a:p>
        </p:txBody>
      </p:sp>
      <p:sp>
        <p:nvSpPr>
          <p:cNvPr id="4" name="Прямоугольник 3"/>
          <p:cNvSpPr/>
          <p:nvPr/>
        </p:nvSpPr>
        <p:spPr>
          <a:xfrm>
            <a:off x="4235822" y="1196752"/>
            <a:ext cx="4572000" cy="830997"/>
          </a:xfrm>
          <a:prstGeom prst="rect">
            <a:avLst/>
          </a:prstGeom>
        </p:spPr>
        <p:txBody>
          <a:bodyPr>
            <a:spAutoFit/>
          </a:bodyPr>
          <a:lstStyle/>
          <a:p>
            <a:pPr lvl="0"/>
            <a:r>
              <a:rPr lang="ru-RU" sz="2400" b="1" dirty="0">
                <a:solidFill>
                  <a:srgbClr val="000000"/>
                </a:solidFill>
                <a:latin typeface="Times New Roman" panose="02020603050405020304" pitchFamily="18" charset="0"/>
                <a:cs typeface="Times New Roman" panose="02020603050405020304" pitchFamily="18" charset="0"/>
              </a:rPr>
              <a:t>Медали, ордена </a:t>
            </a:r>
            <a:r>
              <a:rPr lang="ru-RU" sz="2400" b="1" dirty="0" err="1">
                <a:solidFill>
                  <a:srgbClr val="000000"/>
                </a:solidFill>
                <a:latin typeface="Times New Roman" panose="02020603050405020304" pitchFamily="18" charset="0"/>
                <a:cs typeface="Times New Roman" panose="02020603050405020304" pitchFamily="18" charset="0"/>
              </a:rPr>
              <a:t>Рякшина</a:t>
            </a:r>
            <a:r>
              <a:rPr lang="ru-RU" sz="2400" b="1" dirty="0">
                <a:solidFill>
                  <a:srgbClr val="000000"/>
                </a:solidFill>
                <a:latin typeface="Times New Roman" panose="02020603050405020304" pitchFamily="18" charset="0"/>
                <a:cs typeface="Times New Roman" panose="02020603050405020304" pitchFamily="18" charset="0"/>
              </a:rPr>
              <a:t> Алексея Федоровича</a:t>
            </a:r>
          </a:p>
        </p:txBody>
      </p:sp>
    </p:spTree>
    <p:extLst>
      <p:ext uri="{BB962C8B-B14F-4D97-AF65-F5344CB8AC3E}">
        <p14:creationId xmlns:p14="http://schemas.microsoft.com/office/powerpoint/2010/main" val="2075426648"/>
      </p:ext>
    </p:extLst>
  </p:cSld>
  <p:clrMapOvr>
    <a:masterClrMapping/>
  </p:clrMapOvr>
  <p:transition advClick="0" advTm="1100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4791" y="2420888"/>
            <a:ext cx="539207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548680"/>
            <a:ext cx="3803650"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6013029"/>
      </p:ext>
    </p:extLst>
  </p:cSld>
  <p:clrMapOvr>
    <a:masterClrMapping/>
  </p:clrMapOvr>
  <p:transition advClick="0" advTm="11000"/>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Рисунок 9" descr="DSC04995"/>
          <p:cNvPicPr>
            <a:picLocks noChangeAspect="1" noChangeArrowheads="1"/>
          </p:cNvPicPr>
          <p:nvPr/>
        </p:nvPicPr>
        <p:blipFill>
          <a:blip r:embed="rId2" cstate="print"/>
          <a:srcRect l="3613"/>
          <a:stretch>
            <a:fillRect/>
          </a:stretch>
        </p:blipFill>
        <p:spPr bwMode="auto">
          <a:xfrm>
            <a:off x="2915816" y="1700808"/>
            <a:ext cx="4862344" cy="3309869"/>
          </a:xfrm>
          <a:prstGeom prst="rect">
            <a:avLst/>
          </a:prstGeom>
          <a:noFill/>
        </p:spPr>
      </p:pic>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28" name="Rectangle 4"/>
          <p:cNvSpPr>
            <a:spLocks noChangeArrowheads="1"/>
          </p:cNvSpPr>
          <p:nvPr/>
        </p:nvSpPr>
        <p:spPr bwMode="auto">
          <a:xfrm>
            <a:off x="0" y="409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a:ln>
                  <a:noFill/>
                </a:ln>
                <a:solidFill>
                  <a:srgbClr val="000099"/>
                </a:solidFill>
                <a:effectLst/>
                <a:latin typeface="Times New Roman" pitchFamily="18" charset="0"/>
                <a:ea typeface="Cambria" pitchFamily="18" charset="0"/>
                <a:cs typeface="Times New Roman" pitchFamily="18"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0" y="698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a:ln>
                  <a:noFill/>
                </a:ln>
                <a:solidFill>
                  <a:schemeClr val="tx1"/>
                </a:solidFill>
                <a:effectLst/>
                <a:latin typeface="Times New Roman" pitchFamily="18" charset="0"/>
                <a:ea typeface="Cambria" pitchFamily="18" charset="0"/>
                <a:cs typeface="Times New Roman" pitchFamily="18" charset="0"/>
              </a:rPr>
              <a:t>     </a:t>
            </a:r>
            <a:r>
              <a:rPr kumimoji="0" lang="ru-RU" sz="800" b="0" i="0" u="none" strike="noStrike" cap="none" normalizeH="0" baseline="0">
                <a:ln>
                  <a:noFill/>
                </a:ln>
                <a:solidFill>
                  <a:schemeClr val="tx1"/>
                </a:solidFill>
                <a:effectLst/>
                <a:latin typeface="Arial" pitchFamily="34"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032" name="Rectangle 8"/>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3" name="Rectangle 9"/>
          <p:cNvSpPr>
            <a:spLocks noChangeArrowheads="1"/>
          </p:cNvSpPr>
          <p:nvPr/>
        </p:nvSpPr>
        <p:spPr bwMode="auto">
          <a:xfrm>
            <a:off x="0" y="409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a:ln>
                  <a:noFill/>
                </a:ln>
                <a:solidFill>
                  <a:srgbClr val="000099"/>
                </a:solidFill>
                <a:effectLst/>
                <a:latin typeface="Times New Roman" pitchFamily="18" charset="0"/>
                <a:ea typeface="Cambria" pitchFamily="18" charset="0"/>
                <a:cs typeface="Times New Roman" pitchFamily="18"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034" name="Rectangle 10"/>
          <p:cNvSpPr>
            <a:spLocks noChangeArrowheads="1"/>
          </p:cNvSpPr>
          <p:nvPr/>
        </p:nvSpPr>
        <p:spPr bwMode="auto">
          <a:xfrm>
            <a:off x="0" y="698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a:ln>
                  <a:noFill/>
                </a:ln>
                <a:solidFill>
                  <a:schemeClr val="tx1"/>
                </a:solidFill>
                <a:effectLst/>
                <a:latin typeface="Times New Roman" pitchFamily="18" charset="0"/>
                <a:ea typeface="Cambria" pitchFamily="18" charset="0"/>
                <a:cs typeface="Times New Roman" pitchFamily="18" charset="0"/>
              </a:rPr>
              <a:t>     </a:t>
            </a:r>
            <a:r>
              <a:rPr kumimoji="0" lang="ru-RU" sz="800" b="0" i="0" u="none" strike="noStrike" cap="none" normalizeH="0" baseline="0">
                <a:ln>
                  <a:noFill/>
                </a:ln>
                <a:solidFill>
                  <a:schemeClr val="tx1"/>
                </a:solidFill>
                <a:effectLst/>
                <a:latin typeface="Arial" pitchFamily="34"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38" name="Rectangle 14"/>
          <p:cNvSpPr>
            <a:spLocks noChangeArrowheads="1"/>
          </p:cNvSpPr>
          <p:nvPr/>
        </p:nvSpPr>
        <p:spPr bwMode="auto">
          <a:xfrm>
            <a:off x="0" y="40925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600" b="1" i="1" u="none" strike="noStrike" cap="none" normalizeH="0" baseline="0">
                <a:ln>
                  <a:noFill/>
                </a:ln>
                <a:solidFill>
                  <a:srgbClr val="000099"/>
                </a:solidFill>
                <a:effectLst/>
                <a:latin typeface="Times New Roman" pitchFamily="18" charset="0"/>
                <a:ea typeface="Cambria" pitchFamily="18" charset="0"/>
                <a:cs typeface="Times New Roman" pitchFamily="18"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1039" name="Rectangle 15"/>
          <p:cNvSpPr>
            <a:spLocks noChangeArrowheads="1"/>
          </p:cNvSpPr>
          <p:nvPr/>
        </p:nvSpPr>
        <p:spPr bwMode="auto">
          <a:xfrm>
            <a:off x="0" y="698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a:ln>
                  <a:noFill/>
                </a:ln>
                <a:solidFill>
                  <a:schemeClr val="tx1"/>
                </a:solidFill>
                <a:effectLst/>
                <a:latin typeface="Times New Roman" pitchFamily="18" charset="0"/>
                <a:ea typeface="Cambria" pitchFamily="18" charset="0"/>
                <a:cs typeface="Times New Roman" pitchFamily="18" charset="0"/>
              </a:rPr>
              <a:t>     </a:t>
            </a:r>
            <a:r>
              <a:rPr kumimoji="0" lang="ru-RU" sz="800" b="0" i="0" u="none" strike="noStrike" cap="none" normalizeH="0" baseline="0">
                <a:ln>
                  <a:noFill/>
                </a:ln>
                <a:solidFill>
                  <a:schemeClr val="tx1"/>
                </a:solidFill>
                <a:effectLst/>
                <a:latin typeface="Arial" pitchFamily="34" charset="0"/>
                <a:cs typeface="Arial" pitchFamily="34" charset="0"/>
              </a:rPr>
              <a:t> </a:t>
            </a:r>
            <a:endParaRPr kumimoji="0" lang="ru-RU" sz="1800" b="0" i="0" u="none" strike="noStrike" cap="none" normalizeH="0" baseline="0">
              <a:ln>
                <a:noFill/>
              </a:ln>
              <a:solidFill>
                <a:schemeClr val="tx1"/>
              </a:solidFill>
              <a:effectLst/>
              <a:latin typeface="Arial" pitchFamily="34" charset="0"/>
              <a:cs typeface="Arial" pitchFamily="34" charset="0"/>
            </a:endParaRPr>
          </a:p>
        </p:txBody>
      </p:sp>
      <p:sp>
        <p:nvSpPr>
          <p:cNvPr id="2" name="Прямоугольник 1"/>
          <p:cNvSpPr/>
          <p:nvPr/>
        </p:nvSpPr>
        <p:spPr>
          <a:xfrm>
            <a:off x="3494192" y="532711"/>
            <a:ext cx="4572000" cy="400110"/>
          </a:xfrm>
          <a:prstGeom prst="rect">
            <a:avLst/>
          </a:prstGeom>
        </p:spPr>
        <p:txBody>
          <a:bodyPr>
            <a:spAutoFit/>
          </a:bodyPr>
          <a:lstStyle/>
          <a:p>
            <a:r>
              <a:rPr lang="ru-RU" sz="2000" b="1" dirty="0">
                <a:latin typeface="Times New Roman" panose="02020603050405020304" pitchFamily="18" charset="0"/>
                <a:cs typeface="Times New Roman" panose="02020603050405020304" pitchFamily="18" charset="0"/>
              </a:rPr>
              <a:t>Москвин  Степан   </a:t>
            </a:r>
            <a:r>
              <a:rPr lang="ru-RU" sz="2000" b="1" dirty="0" err="1">
                <a:latin typeface="Times New Roman" panose="02020603050405020304" pitchFamily="18" charset="0"/>
                <a:cs typeface="Times New Roman" panose="02020603050405020304" pitchFamily="18" charset="0"/>
              </a:rPr>
              <a:t>Исакович</a:t>
            </a:r>
            <a:endParaRPr lang="ru-RU" sz="2000" b="1" dirty="0">
              <a:latin typeface="Times New Roman" panose="02020603050405020304" pitchFamily="18" charset="0"/>
              <a:cs typeface="Times New Roman" panose="02020603050405020304" pitchFamily="18" charset="0"/>
            </a:endParaRPr>
          </a:p>
        </p:txBody>
      </p:sp>
    </p:spTree>
  </p:cSld>
  <p:clrMapOvr>
    <a:masterClrMapping/>
  </p:clrMapOvr>
  <p:transition advClick="0" advTm="11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ДОМ\Desktop\папка мамы Марины\История России. Борисенко\Презинтация. Истор. России\Победа\4649-n.jpg"/>
          <p:cNvPicPr>
            <a:picLocks noChangeAspect="1" noChangeArrowheads="1"/>
          </p:cNvPicPr>
          <p:nvPr/>
        </p:nvPicPr>
        <p:blipFill>
          <a:blip r:embed="rId2" cstate="print"/>
          <a:srcRect/>
          <a:stretch>
            <a:fillRect/>
          </a:stretch>
        </p:blipFill>
        <p:spPr bwMode="auto">
          <a:xfrm>
            <a:off x="4185226" y="3933056"/>
            <a:ext cx="4129362" cy="2577291"/>
          </a:xfrm>
          <a:prstGeom prst="rect">
            <a:avLst/>
          </a:prstGeom>
          <a:noFill/>
        </p:spPr>
      </p:pic>
      <p:sp>
        <p:nvSpPr>
          <p:cNvPr id="3" name="Прямоугольник 2"/>
          <p:cNvSpPr/>
          <p:nvPr/>
        </p:nvSpPr>
        <p:spPr>
          <a:xfrm>
            <a:off x="2313796" y="1124744"/>
            <a:ext cx="6000792" cy="2086725"/>
          </a:xfrm>
          <a:prstGeom prst="rect">
            <a:avLst/>
          </a:prstGeom>
        </p:spPr>
        <p:txBody>
          <a:bodyPr wrap="square">
            <a:spAutoFit/>
          </a:bodyPr>
          <a:lstStyle/>
          <a:p>
            <a:pPr algn="just">
              <a:lnSpc>
                <a:spcPct val="90000"/>
              </a:lnSpc>
            </a:pPr>
            <a:r>
              <a:rPr lang="ru-RU" altLang="ru-RU" sz="2400" dirty="0">
                <a:latin typeface="Times New Roman" panose="02020603050405020304" pitchFamily="18" charset="0"/>
                <a:cs typeface="Times New Roman" panose="02020603050405020304" pitchFamily="18" charset="0"/>
              </a:rPr>
              <a:t>   </a:t>
            </a:r>
            <a:r>
              <a:rPr lang="ru-RU" altLang="ru-RU" sz="2000" dirty="0">
                <a:latin typeface="Times New Roman" panose="02020603050405020304" pitchFamily="18" charset="0"/>
                <a:cs typeface="Times New Roman" panose="02020603050405020304" pitchFamily="18" charset="0"/>
              </a:rPr>
              <a:t>В  презентации «Военная летопись моей семьи» собраны крупицы сведений о героических подвигах дедов и прадедов из разных семей обучающихся МБОУ  ООШ № 77  города Тюмени. </a:t>
            </a:r>
          </a:p>
          <a:p>
            <a:pPr indent="271463" algn="just">
              <a:lnSpc>
                <a:spcPct val="90000"/>
              </a:lnSpc>
            </a:pPr>
            <a:r>
              <a:rPr lang="ru-RU" altLang="ru-RU" sz="2000" dirty="0">
                <a:latin typeface="Times New Roman" panose="02020603050405020304" pitchFamily="18" charset="0"/>
                <a:cs typeface="Times New Roman" panose="02020603050405020304" pitchFamily="18" charset="0"/>
              </a:rPr>
              <a:t>«Военная летопись моей семьи» открывает  еще одну страничку истории Великой Отечественной войны…</a:t>
            </a:r>
            <a:endParaRPr lang="ru-RU" sz="2000" dirty="0">
              <a:latin typeface="Times New Roman" panose="02020603050405020304" pitchFamily="18" charset="0"/>
              <a:cs typeface="Times New Roman" panose="02020603050405020304" pitchFamily="18" charset="0"/>
            </a:endParaRPr>
          </a:p>
        </p:txBody>
      </p:sp>
    </p:spTree>
  </p:cSld>
  <p:clrMapOvr>
    <a:masterClrMapping/>
  </p:clrMapOvr>
  <p:transition advClick="0" advTm="1100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573016"/>
            <a:ext cx="3999158" cy="2997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32656"/>
            <a:ext cx="5232490" cy="312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3657401"/>
            <a:ext cx="3346450"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519475"/>
      </p:ext>
    </p:extLst>
  </p:cSld>
  <p:clrMapOvr>
    <a:masterClrMapping/>
  </p:clrMapOvr>
  <p:transition advClick="0" advTm="11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Рисунок 4" descr="Герой войны танкист Валентина Бархатов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491" y="2060848"/>
            <a:ext cx="3816424" cy="4308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Рисунок 10" descr="http://voenchel.ru/uploads/posts/2015-03/1427096719_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9654" y="2056017"/>
            <a:ext cx="4059627"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419872" y="759816"/>
            <a:ext cx="4572000" cy="400110"/>
          </a:xfrm>
          <a:prstGeom prst="rect">
            <a:avLst/>
          </a:prstGeom>
        </p:spPr>
        <p:txBody>
          <a:bodyPr>
            <a:spAutoFit/>
          </a:bodyPr>
          <a:lstStyle/>
          <a:p>
            <a:r>
              <a:rPr lang="ru-RU" sz="2000" b="1" dirty="0" err="1">
                <a:solidFill>
                  <a:srgbClr val="373737"/>
                </a:solidFill>
                <a:latin typeface="Times New Roman"/>
                <a:ea typeface="Times New Roman"/>
              </a:rPr>
              <a:t>Бархатова</a:t>
            </a:r>
            <a:r>
              <a:rPr lang="ru-RU" sz="2000" b="1" dirty="0">
                <a:solidFill>
                  <a:srgbClr val="373737"/>
                </a:solidFill>
                <a:latin typeface="Times New Roman"/>
                <a:ea typeface="Times New Roman"/>
              </a:rPr>
              <a:t> Валентина Сергеевна</a:t>
            </a:r>
            <a:r>
              <a:rPr lang="ru-RU" sz="2000" dirty="0">
                <a:solidFill>
                  <a:srgbClr val="373737"/>
                </a:solidFill>
                <a:latin typeface="Times New Roman"/>
                <a:ea typeface="Times New Roman"/>
              </a:rPr>
              <a:t> </a:t>
            </a:r>
            <a:endParaRPr lang="ru-RU" sz="2000" dirty="0"/>
          </a:p>
        </p:txBody>
      </p:sp>
    </p:spTree>
    <p:extLst>
      <p:ext uri="{BB962C8B-B14F-4D97-AF65-F5344CB8AC3E}">
        <p14:creationId xmlns:p14="http://schemas.microsoft.com/office/powerpoint/2010/main" val="1026430065"/>
      </p:ext>
    </p:extLst>
  </p:cSld>
  <p:clrMapOvr>
    <a:masterClrMapping/>
  </p:clrMapOvr>
  <p:transition advClick="0" advTm="1100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747192"/>
            <a:ext cx="2592289"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7937" y="728142"/>
            <a:ext cx="2892495" cy="268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9" y="3592778"/>
            <a:ext cx="237626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606" y="3693845"/>
            <a:ext cx="2481155" cy="2918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506576" y="188640"/>
            <a:ext cx="3267241" cy="400110"/>
          </a:xfrm>
          <a:prstGeom prst="rect">
            <a:avLst/>
          </a:prstGeom>
        </p:spPr>
        <p:txBody>
          <a:bodyPr wrap="none">
            <a:spAutoFit/>
          </a:bodyPr>
          <a:lstStyle/>
          <a:p>
            <a:r>
              <a:rPr lang="ru-RU" sz="2000" b="1" kern="0" dirty="0">
                <a:solidFill>
                  <a:srgbClr val="4E5154"/>
                </a:solidFill>
                <a:latin typeface="Times New Roman" panose="02020603050405020304" pitchFamily="18" charset="0"/>
                <a:ea typeface="Times New Roman"/>
                <a:cs typeface="Times New Roman" panose="02020603050405020304" pitchFamily="18" charset="0"/>
              </a:rPr>
              <a:t>Фальков Илья Семенович</a:t>
            </a:r>
            <a:endParaRPr lang="ru-RU" dirty="0"/>
          </a:p>
        </p:txBody>
      </p:sp>
    </p:spTree>
    <p:extLst>
      <p:ext uri="{BB962C8B-B14F-4D97-AF65-F5344CB8AC3E}">
        <p14:creationId xmlns:p14="http://schemas.microsoft.com/office/powerpoint/2010/main" val="3091503665"/>
      </p:ext>
    </p:extLst>
  </p:cSld>
  <p:clrMapOvr>
    <a:masterClrMapping/>
  </p:clrMapOvr>
  <p:transition advClick="0" advTm="11000"/>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79810" y="1556792"/>
            <a:ext cx="5592451" cy="3970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203848" y="620688"/>
            <a:ext cx="4471710" cy="400110"/>
          </a:xfrm>
          <a:prstGeom prst="rect">
            <a:avLst/>
          </a:prstGeom>
        </p:spPr>
        <p:txBody>
          <a:bodyPr wrap="square">
            <a:spAutoFit/>
          </a:bodyPr>
          <a:lstStyle/>
          <a:p>
            <a:r>
              <a:rPr lang="ru-RU" sz="2000" b="1" dirty="0" err="1">
                <a:solidFill>
                  <a:srgbClr val="000000"/>
                </a:solidFill>
                <a:latin typeface="Times New Roman" panose="02020603050405020304" pitchFamily="18" charset="0"/>
                <a:cs typeface="Times New Roman" panose="02020603050405020304" pitchFamily="18" charset="0"/>
              </a:rPr>
              <a:t>Стенников</a:t>
            </a:r>
            <a:r>
              <a:rPr lang="ru-RU" sz="2000" b="1" dirty="0">
                <a:solidFill>
                  <a:srgbClr val="000000"/>
                </a:solidFill>
                <a:latin typeface="Times New Roman" panose="02020603050405020304" pitchFamily="18" charset="0"/>
                <a:cs typeface="Times New Roman" panose="02020603050405020304" pitchFamily="18" charset="0"/>
              </a:rPr>
              <a:t> Николай Иосифович </a:t>
            </a:r>
            <a:endParaRPr lang="ru-RU" dirty="0"/>
          </a:p>
        </p:txBody>
      </p:sp>
    </p:spTree>
    <p:extLst>
      <p:ext uri="{BB962C8B-B14F-4D97-AF65-F5344CB8AC3E}">
        <p14:creationId xmlns:p14="http://schemas.microsoft.com/office/powerpoint/2010/main" val="3842150577"/>
      </p:ext>
    </p:extLst>
  </p:cSld>
  <p:clrMapOvr>
    <a:masterClrMapping/>
  </p:clrMapOvr>
  <p:transition advClick="0" advTm="11000"/>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Виртуальный музей постранично Книга памяти\Медали, победа\1422822760_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969443"/>
            <a:ext cx="3618609" cy="4723276"/>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F:\Виртуальный музей постранично Книга памяти\Медали, победа\1422822707_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476672"/>
            <a:ext cx="4032448" cy="460851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51720" y="188640"/>
            <a:ext cx="4148443" cy="400110"/>
          </a:xfrm>
          <a:prstGeom prst="rect">
            <a:avLst/>
          </a:prstGeom>
        </p:spPr>
        <p:txBody>
          <a:bodyPr wrap="none">
            <a:spAutoFit/>
          </a:bodyPr>
          <a:lstStyle/>
          <a:p>
            <a:pPr lvl="0"/>
            <a:r>
              <a:rPr lang="ru-RU" sz="2000" b="1" dirty="0">
                <a:solidFill>
                  <a:srgbClr val="000000"/>
                </a:solidFill>
                <a:latin typeface="Times New Roman" panose="02020603050405020304" pitchFamily="18" charset="0"/>
                <a:cs typeface="Times New Roman" panose="02020603050405020304" pitchFamily="18" charset="0"/>
              </a:rPr>
              <a:t>Евдокимов Сергей Спиридонович</a:t>
            </a:r>
          </a:p>
        </p:txBody>
      </p:sp>
    </p:spTree>
    <p:extLst>
      <p:ext uri="{BB962C8B-B14F-4D97-AF65-F5344CB8AC3E}">
        <p14:creationId xmlns:p14="http://schemas.microsoft.com/office/powerpoint/2010/main" val="1278140073"/>
      </p:ext>
    </p:extLst>
  </p:cSld>
  <p:clrMapOvr>
    <a:masterClrMapping/>
  </p:clrMapOvr>
  <p:transition advClick="0" advTm="11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4230" y="1916832"/>
            <a:ext cx="5577685" cy="436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059832" y="692696"/>
            <a:ext cx="3600409" cy="461665"/>
          </a:xfrm>
          <a:prstGeom prst="rect">
            <a:avLst/>
          </a:prstGeom>
        </p:spPr>
        <p:txBody>
          <a:bodyPr wrap="none">
            <a:spAutoFit/>
          </a:bodyPr>
          <a:lstStyle/>
          <a:p>
            <a:r>
              <a:rPr lang="ru-RU" altLang="ru-RU" sz="2400" b="1" dirty="0">
                <a:solidFill>
                  <a:srgbClr val="000000"/>
                </a:solidFill>
                <a:latin typeface="Times New Roman" panose="02020603050405020304" pitchFamily="18" charset="0"/>
                <a:cs typeface="Times New Roman" panose="02020603050405020304" pitchFamily="18" charset="0"/>
              </a:rPr>
              <a:t>2.Воспоминания родных</a:t>
            </a:r>
            <a:endParaRPr lang="ru-RU" sz="2400" b="1" dirty="0"/>
          </a:p>
        </p:txBody>
      </p:sp>
    </p:spTree>
    <p:extLst>
      <p:ext uri="{BB962C8B-B14F-4D97-AF65-F5344CB8AC3E}">
        <p14:creationId xmlns:p14="http://schemas.microsoft.com/office/powerpoint/2010/main" val="1745465772"/>
      </p:ext>
    </p:extLst>
  </p:cSld>
  <p:clrMapOvr>
    <a:masterClrMapping/>
  </p:clrMapOvr>
  <p:transition advClick="0" advTm="11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DSC00547.JPG"/>
          <p:cNvPicPr/>
          <p:nvPr/>
        </p:nvPicPr>
        <p:blipFill>
          <a:blip r:embed="rId2" cstate="print"/>
          <a:stretch>
            <a:fillRect/>
          </a:stretch>
        </p:blipFill>
        <p:spPr>
          <a:xfrm>
            <a:off x="827584" y="2444535"/>
            <a:ext cx="2088231" cy="3092471"/>
          </a:xfrm>
          <a:prstGeom prst="rect">
            <a:avLst/>
          </a:prstGeom>
        </p:spPr>
      </p:pic>
      <p:sp>
        <p:nvSpPr>
          <p:cNvPr id="8" name="Прямоугольник 7"/>
          <p:cNvSpPr/>
          <p:nvPr/>
        </p:nvSpPr>
        <p:spPr>
          <a:xfrm>
            <a:off x="3491880" y="980728"/>
            <a:ext cx="5256584" cy="3862596"/>
          </a:xfrm>
          <a:prstGeom prst="rect">
            <a:avLst/>
          </a:prstGeom>
        </p:spPr>
        <p:txBody>
          <a:bodyPr wrap="square">
            <a:spAutoFit/>
          </a:bodyPr>
          <a:lstStyle/>
          <a:p>
            <a:pPr lvl="0" algn="just">
              <a:spcBef>
                <a:spcPts val="600"/>
              </a:spcBef>
              <a:buClr>
                <a:srgbClr val="F4E7ED"/>
              </a:buClr>
              <a:buSzPct val="73000"/>
            </a:pPr>
            <a:r>
              <a:rPr lang="ru-RU" sz="2000" b="1" dirty="0" err="1">
                <a:latin typeface="Times New Roman" panose="02020603050405020304" pitchFamily="18" charset="0"/>
                <a:cs typeface="Times New Roman" panose="02020603050405020304" pitchFamily="18" charset="0"/>
              </a:rPr>
              <a:t>Аржиловский</a:t>
            </a:r>
            <a:r>
              <a:rPr lang="ru-RU" sz="2000" b="1" dirty="0">
                <a:latin typeface="Times New Roman" panose="02020603050405020304" pitchFamily="18" charset="0"/>
                <a:cs typeface="Times New Roman" panose="02020603050405020304" pitchFamily="18" charset="0"/>
              </a:rPr>
              <a:t> Иван Павлович</a:t>
            </a:r>
            <a:r>
              <a:rPr lang="ru-RU" sz="2000" dirty="0">
                <a:latin typeface="Times New Roman" panose="02020603050405020304" pitchFamily="18" charset="0"/>
                <a:cs typeface="Times New Roman" panose="02020603050405020304" pitchFamily="18" charset="0"/>
              </a:rPr>
              <a:t> родился 23 марта 1905 года в деревне </a:t>
            </a:r>
            <a:r>
              <a:rPr lang="ru-RU" sz="2000" dirty="0" err="1">
                <a:latin typeface="Times New Roman" panose="02020603050405020304" pitchFamily="18" charset="0"/>
                <a:cs typeface="Times New Roman" panose="02020603050405020304" pitchFamily="18" charset="0"/>
              </a:rPr>
              <a:t>Онохино</a:t>
            </a:r>
            <a:r>
              <a:rPr lang="ru-RU" sz="2000" dirty="0">
                <a:latin typeface="Times New Roman" panose="02020603050405020304" pitchFamily="18" charset="0"/>
                <a:cs typeface="Times New Roman" panose="02020603050405020304" pitchFamily="18" charset="0"/>
              </a:rPr>
              <a:t>.  Призван в ряды Красной Армии в начале войны. Воевал с фашистами на Западном фронте в звании старшего сержанта. Был ранен.</a:t>
            </a:r>
            <a:r>
              <a:rPr lang="ru-RU" sz="2000" i="1" dirty="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В 1945 году принимал участие в войне с Японией. Служил водителем – механиком  в танковых войсках. В 1946 вернулся домой и работал водителем автомобиля  «ЗИС – 105». Его не стало 19 июня 1987 года. Иван Павлович  прожил трудную, но достойную жизнь.</a:t>
            </a:r>
            <a:endParaRPr lang="en-US" sz="2000" dirty="0">
              <a:latin typeface="Times New Roman" panose="02020603050405020304" pitchFamily="18" charset="0"/>
              <a:cs typeface="Times New Roman" panose="02020603050405020304" pitchFamily="18" charset="0"/>
            </a:endParaRPr>
          </a:p>
          <a:p>
            <a:pPr lvl="0" algn="just">
              <a:spcBef>
                <a:spcPts val="600"/>
              </a:spcBef>
              <a:buClr>
                <a:srgbClr val="F4E7ED"/>
              </a:buClr>
              <a:buSzPct val="73000"/>
            </a:pPr>
            <a:r>
              <a:rPr lang="en-US" sz="2000" dirty="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0024" y="4624094"/>
            <a:ext cx="1223652" cy="1825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592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95936" y="487213"/>
            <a:ext cx="4824536" cy="4525963"/>
          </a:xfrm>
        </p:spPr>
        <p:txBody>
          <a:bodyPr/>
          <a:lstStyle/>
          <a:p>
            <a:pPr marL="0" lvl="0" indent="0" algn="just" fontAlgn="auto">
              <a:spcBef>
                <a:spcPts val="0"/>
              </a:spcBef>
              <a:spcAft>
                <a:spcPts val="0"/>
              </a:spcAft>
              <a:buNone/>
            </a:pPr>
            <a:r>
              <a:rPr lang="ru-RU" sz="2000" b="1" kern="1200" dirty="0" err="1">
                <a:solidFill>
                  <a:prstClr val="black"/>
                </a:solidFill>
                <a:latin typeface="Times New Roman" panose="02020603050405020304" pitchFamily="18" charset="0"/>
                <a:cs typeface="Times New Roman" panose="02020603050405020304" pitchFamily="18" charset="0"/>
              </a:rPr>
              <a:t>Алеев</a:t>
            </a:r>
            <a:r>
              <a:rPr lang="ru-RU" sz="2000" b="1" kern="1200" dirty="0">
                <a:solidFill>
                  <a:prstClr val="black"/>
                </a:solidFill>
                <a:latin typeface="Times New Roman" panose="02020603050405020304" pitchFamily="18" charset="0"/>
                <a:cs typeface="Times New Roman" panose="02020603050405020304" pitchFamily="18" charset="0"/>
              </a:rPr>
              <a:t> Салах </a:t>
            </a:r>
            <a:r>
              <a:rPr lang="ru-RU" sz="2000" b="1" kern="1200" dirty="0" err="1">
                <a:solidFill>
                  <a:prstClr val="black"/>
                </a:solidFill>
                <a:latin typeface="Times New Roman" panose="02020603050405020304" pitchFamily="18" charset="0"/>
                <a:cs typeface="Times New Roman" panose="02020603050405020304" pitchFamily="18" charset="0"/>
              </a:rPr>
              <a:t>Махмутович</a:t>
            </a:r>
            <a:r>
              <a:rPr lang="ru-RU" sz="2000" b="1" kern="1200" dirty="0">
                <a:solidFill>
                  <a:prstClr val="black"/>
                </a:solidFill>
                <a:latin typeface="Times New Roman" panose="02020603050405020304" pitchFamily="18" charset="0"/>
                <a:cs typeface="Times New Roman" panose="02020603050405020304" pitchFamily="18" charset="0"/>
              </a:rPr>
              <a:t> </a:t>
            </a:r>
            <a:r>
              <a:rPr lang="ru-RU" sz="2000" kern="1200" dirty="0">
                <a:solidFill>
                  <a:prstClr val="black"/>
                </a:solidFill>
                <a:latin typeface="Times New Roman" panose="02020603050405020304" pitchFamily="18" charset="0"/>
                <a:cs typeface="Times New Roman" panose="02020603050405020304" pitchFamily="18" charset="0"/>
              </a:rPr>
              <a:t>родился 21сентября1908 года </a:t>
            </a:r>
            <a:r>
              <a:rPr lang="ru-RU" sz="1800" kern="1200" dirty="0">
                <a:solidFill>
                  <a:prstClr val="black"/>
                </a:solidFill>
                <a:latin typeface="Times New Roman" panose="02020603050405020304" pitchFamily="18" charset="0"/>
                <a:cs typeface="Times New Roman" panose="02020603050405020304" pitchFamily="18" charset="0"/>
              </a:rPr>
              <a:t>в деревне </a:t>
            </a:r>
            <a:r>
              <a:rPr lang="ru-RU" sz="1800" kern="1200" dirty="0" err="1">
                <a:solidFill>
                  <a:prstClr val="black"/>
                </a:solidFill>
                <a:latin typeface="Times New Roman" panose="02020603050405020304" pitchFamily="18" charset="0"/>
                <a:cs typeface="Times New Roman" panose="02020603050405020304" pitchFamily="18" charset="0"/>
              </a:rPr>
              <a:t>Бегитино</a:t>
            </a:r>
            <a:r>
              <a:rPr lang="ru-RU" sz="1800" kern="1200" dirty="0">
                <a:solidFill>
                  <a:prstClr val="black"/>
                </a:solidFill>
                <a:latin typeface="Times New Roman" panose="02020603050405020304" pitchFamily="18" charset="0"/>
                <a:cs typeface="Times New Roman" panose="02020603050405020304" pitchFamily="18" charset="0"/>
              </a:rPr>
              <a:t> </a:t>
            </a:r>
            <a:r>
              <a:rPr lang="ru-RU" sz="1800" kern="1200" dirty="0" err="1">
                <a:solidFill>
                  <a:prstClr val="black"/>
                </a:solidFill>
                <a:latin typeface="Times New Roman" panose="02020603050405020304" pitchFamily="18" charset="0"/>
                <a:cs typeface="Times New Roman" panose="02020603050405020304" pitchFamily="18" charset="0"/>
              </a:rPr>
              <a:t>Вагайского</a:t>
            </a:r>
            <a:r>
              <a:rPr lang="ru-RU" sz="1800" kern="1200" dirty="0">
                <a:solidFill>
                  <a:prstClr val="black"/>
                </a:solidFill>
                <a:latin typeface="Times New Roman" panose="02020603050405020304" pitchFamily="18" charset="0"/>
                <a:cs typeface="Times New Roman" panose="02020603050405020304" pitchFamily="18" charset="0"/>
              </a:rPr>
              <a:t> района Тюменской области. До войны работал директором Казанской средней школы </a:t>
            </a:r>
            <a:r>
              <a:rPr lang="ru-RU" sz="1800" kern="1200" dirty="0" err="1">
                <a:solidFill>
                  <a:prstClr val="black"/>
                </a:solidFill>
                <a:latin typeface="Times New Roman" panose="02020603050405020304" pitchFamily="18" charset="0"/>
                <a:cs typeface="Times New Roman" panose="02020603050405020304" pitchFamily="18" charset="0"/>
              </a:rPr>
              <a:t>Вагайского</a:t>
            </a:r>
            <a:r>
              <a:rPr lang="ru-RU" sz="1800" kern="1200" dirty="0">
                <a:solidFill>
                  <a:prstClr val="black"/>
                </a:solidFill>
                <a:latin typeface="Times New Roman" panose="02020603050405020304" pitchFamily="18" charset="0"/>
                <a:cs typeface="Times New Roman" panose="02020603050405020304" pitchFamily="18" charset="0"/>
              </a:rPr>
              <a:t> района. В 1941 году призван на фронт. На фронте он командир и политрук. За мужество и храбрость, проявленные в годы войны с фашизмом, награжден орденом Красной Звезды, медалями: «За взятие Берлина», «За взятие Варшавы». Имеются и другие награды. В августе 1946 года в звании капитана возвращается домой и вновь возглавляет педагогический коллектив родной школы. </a:t>
            </a:r>
            <a:r>
              <a:rPr lang="ru-RU" sz="1800" kern="1200" dirty="0" err="1">
                <a:solidFill>
                  <a:prstClr val="black"/>
                </a:solidFill>
                <a:latin typeface="Times New Roman" panose="02020603050405020304" pitchFamily="18" charset="0"/>
                <a:cs typeface="Times New Roman" panose="02020603050405020304" pitchFamily="18" charset="0"/>
              </a:rPr>
              <a:t>Алеева</a:t>
            </a:r>
            <a:r>
              <a:rPr lang="ru-RU" sz="1800" kern="1200" dirty="0">
                <a:solidFill>
                  <a:prstClr val="black"/>
                </a:solidFill>
                <a:latin typeface="Times New Roman" panose="02020603050405020304" pitchFamily="18" charset="0"/>
                <a:cs typeface="Times New Roman" panose="02020603050405020304" pitchFamily="18" charset="0"/>
              </a:rPr>
              <a:t> С.М. как директора школы отличали принципиальность, ответственность, целеустремленность, настойчивость в достижении поставленных перед коллективом целей, потому что был настоящий педагог, влюбленный в свою профессию, умелый руководитель и наставник.  Его не стало 21.07.1954 года.</a:t>
            </a:r>
          </a:p>
          <a:p>
            <a:pPr marL="0" lvl="0" indent="0" algn="just" fontAlgn="auto">
              <a:spcBef>
                <a:spcPts val="0"/>
              </a:spcBef>
              <a:spcAft>
                <a:spcPts val="0"/>
              </a:spcAft>
              <a:buNone/>
            </a:pPr>
            <a:br>
              <a:rPr lang="ru-RU" sz="1800" kern="1200" dirty="0">
                <a:solidFill>
                  <a:prstClr val="black"/>
                </a:solidFill>
                <a:latin typeface="Times New Roman" panose="02020603050405020304" pitchFamily="18" charset="0"/>
                <a:cs typeface="Times New Roman" panose="02020603050405020304" pitchFamily="18" charset="0"/>
              </a:rPr>
            </a:br>
            <a:endParaRPr lang="ru-RU" sz="1800" b="1" kern="1200" dirty="0">
              <a:solidFill>
                <a:prstClr val="black"/>
              </a:solidFill>
              <a:latin typeface="Times New Roman" panose="02020603050405020304" pitchFamily="18" charset="0"/>
              <a:cs typeface="Times New Roman" panose="02020603050405020304" pitchFamily="18" charset="0"/>
            </a:endParaRPr>
          </a:p>
          <a:p>
            <a:pPr algn="just"/>
            <a:endParaRPr lang="ru-RU" sz="1800" dirty="0"/>
          </a:p>
        </p:txBody>
      </p:sp>
      <p:pic>
        <p:nvPicPr>
          <p:cNvPr id="4" name="Рисунок 3">
            <a:extLst>
              <a:ext uri="{FF2B5EF4-FFF2-40B4-BE49-F238E27FC236}">
                <a16:creationId xmlns:a16="http://schemas.microsoft.com/office/drawing/2014/main" id="{5C97029D-B450-44F0-A8D9-FEB1F107C7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916832"/>
            <a:ext cx="1898050" cy="2855490"/>
          </a:xfrm>
          <a:prstGeom prst="rect">
            <a:avLst/>
          </a:prstGeom>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446" y="5085184"/>
            <a:ext cx="1242234" cy="1240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4542697"/>
      </p:ext>
    </p:extLst>
  </p:cSld>
  <p:clrMapOvr>
    <a:masterClrMapping/>
  </p:clrMapOvr>
  <p:transition advClick="0" advTm="11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2060849"/>
            <a:ext cx="1944216" cy="2880320"/>
          </a:xfrm>
          <a:prstGeom prst="rect">
            <a:avLst/>
          </a:prstGeom>
          <a:noFill/>
          <a:ln>
            <a:noFill/>
          </a:ln>
        </p:spPr>
      </p:pic>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Прямоугольник 6"/>
          <p:cNvSpPr/>
          <p:nvPr/>
        </p:nvSpPr>
        <p:spPr>
          <a:xfrm>
            <a:off x="2987824" y="980728"/>
            <a:ext cx="5976664" cy="3816429"/>
          </a:xfrm>
          <a:prstGeom prst="rect">
            <a:avLst/>
          </a:prstGeom>
        </p:spPr>
        <p:txBody>
          <a:bodyPr wrap="square">
            <a:spAutoFit/>
          </a:bodyPr>
          <a:lstStyle/>
          <a:p>
            <a:pPr lvl="0" algn="just" fontAlgn="base">
              <a:spcBef>
                <a:spcPct val="0"/>
              </a:spcBef>
              <a:spcAft>
                <a:spcPct val="0"/>
              </a:spcAft>
            </a:pPr>
            <a:r>
              <a:rPr lang="ru-RU" altLang="ru-RU" sz="2000" b="1" dirty="0" err="1">
                <a:solidFill>
                  <a:srgbClr val="000000"/>
                </a:solidFill>
                <a:latin typeface="Times New Roman" panose="02020603050405020304" pitchFamily="18" charset="0"/>
                <a:ea typeface="Times New Roman" pitchFamily="18" charset="0"/>
                <a:cs typeface="Times New Roman" panose="02020603050405020304" pitchFamily="18" charset="0"/>
              </a:rPr>
              <a:t>Бахур</a:t>
            </a:r>
            <a:r>
              <a:rPr lang="ru-RU" altLang="ru-RU" sz="2000" b="1" dirty="0">
                <a:solidFill>
                  <a:srgbClr val="000000"/>
                </a:solidFill>
                <a:latin typeface="Times New Roman" panose="02020603050405020304" pitchFamily="18" charset="0"/>
                <a:ea typeface="Times New Roman" pitchFamily="18" charset="0"/>
                <a:cs typeface="Times New Roman" panose="02020603050405020304" pitchFamily="18" charset="0"/>
              </a:rPr>
              <a:t>  Адам </a:t>
            </a:r>
            <a:r>
              <a:rPr lang="ru-RU" altLang="ru-RU" sz="2000" b="1" dirty="0">
                <a:solidFill>
                  <a:srgbClr val="000000"/>
                </a:solidFill>
                <a:latin typeface="Times New Roman" panose="02020603050405020304" pitchFamily="18" charset="0"/>
                <a:cs typeface="Times New Roman" panose="02020603050405020304" pitchFamily="18" charset="0"/>
              </a:rPr>
              <a:t> </a:t>
            </a:r>
            <a:r>
              <a:rPr lang="ru-RU" altLang="ru-RU" sz="2000" b="1" dirty="0">
                <a:solidFill>
                  <a:srgbClr val="000000"/>
                </a:solidFill>
                <a:latin typeface="Times New Roman" panose="02020603050405020304" pitchFamily="18" charset="0"/>
                <a:ea typeface="Times New Roman" pitchFamily="18" charset="0"/>
                <a:cs typeface="Times New Roman" panose="02020603050405020304" pitchFamily="18" charset="0"/>
              </a:rPr>
              <a:t>Семёнович</a:t>
            </a:r>
            <a:r>
              <a:rPr lang="ru-RU" altLang="ru-RU" sz="2000" b="1" dirty="0">
                <a:solidFill>
                  <a:srgbClr val="000000"/>
                </a:solidFill>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ea typeface="Times New Roman"/>
                <a:cs typeface="Times New Roman" panose="02020603050405020304" pitchFamily="18" charset="0"/>
              </a:rPr>
              <a:t>родился в 1904 году в Приморском крае, позднее переехал жить в Тюмень. Призван в ряды Красной Армии  4 августа 1941 года. Сначала Адама направили в город Омск в учебную часть. Примерно через месяц в составе сформированной дивизии сибиряков отправлен на Северо-Западный фронт в район Старой Руссы. На фронте шли ожесточенные бои: гитлеровцы рвались к Ленинграду и Белому морю, стремились пробиться к Москве.  Погиб в сентябре 1942 года в звании старшего сержанта.</a:t>
            </a:r>
            <a:endParaRPr lang="ru-RU" altLang="ru-RU" sz="2000" dirty="0">
              <a:latin typeface="Times New Roman" panose="02020603050405020304" pitchFamily="18" charset="0"/>
              <a:cs typeface="Times New Roman" panose="02020603050405020304" pitchFamily="18" charset="0"/>
            </a:endParaRPr>
          </a:p>
          <a:p>
            <a:endParaRPr lang="ru-RU"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264" y="5013176"/>
            <a:ext cx="1377950" cy="157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0321052"/>
      </p:ext>
    </p:extLst>
  </p:cSld>
  <p:clrMapOvr>
    <a:masterClrMapping/>
  </p:clrMapOvr>
</p:sld>
</file>

<file path=ppt/theme/theme1.xml><?xml version="1.0" encoding="utf-8"?>
<a:theme xmlns:a="http://schemas.openxmlformats.org/drawingml/2006/main" name="Презентация1">
  <a:themeElements>
    <a:clrScheme name="Презентация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Презентация1">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Презентация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Презентация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Презентация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Презентация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Презентация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Презентация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Презентация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Презентация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Презентация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Презентация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Презентация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Презентация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1843</TotalTime>
  <Words>4524</Words>
  <Application>Microsoft Office PowerPoint</Application>
  <PresentationFormat>Экран (4:3)</PresentationFormat>
  <Paragraphs>136</Paragraphs>
  <Slides>54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2</vt:i4>
      </vt:variant>
      <vt:variant>
        <vt:lpstr>Заголовки слайдов</vt:lpstr>
      </vt:variant>
      <vt:variant>
        <vt:i4>54</vt:i4>
      </vt:variant>
    </vt:vector>
  </HeadingPairs>
  <TitlesOfParts>
    <vt:vector size="62" baseType="lpstr">
      <vt:lpstr>Arial</vt:lpstr>
      <vt:lpstr>Calibri</vt:lpstr>
      <vt:lpstr>Cambria</vt:lpstr>
      <vt:lpstr>PT Serif</vt:lpstr>
      <vt:lpstr>Times New Roman</vt:lpstr>
      <vt:lpstr>Verdana</vt:lpstr>
      <vt:lpstr>Презентация1</vt:lpstr>
      <vt:lpstr>Оформление по умолчанию</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Борисенко Марина Анатольевна</dc:creator>
  <cp:lastModifiedBy>Борисенко Марина Анатольевна</cp:lastModifiedBy>
  <cp:revision>213</cp:revision>
  <cp:lastPrinted>2018-03-30T09:02:03Z</cp:lastPrinted>
  <dcterms:created xsi:type="dcterms:W3CDTF">2018-03-28T07:41:30Z</dcterms:created>
  <dcterms:modified xsi:type="dcterms:W3CDTF">2023-04-28T07:34:57Z</dcterms:modified>
</cp:coreProperties>
</file>