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257" r:id="rId3"/>
    <p:sldId id="259" r:id="rId4"/>
    <p:sldId id="271" r:id="rId5"/>
    <p:sldId id="260" r:id="rId6"/>
    <p:sldId id="265" r:id="rId7"/>
    <p:sldId id="258" r:id="rId8"/>
    <p:sldId id="262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FA53-4204-48AB-A781-F68CEE39F0F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995B8-59C8-4080-98F4-767292F6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4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95B8-59C8-4080-98F4-767292F61E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95B8-59C8-4080-98F4-767292F61E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9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E540-0AD7-4295-B528-1D4E8E3819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F631-3682-4B23-8986-B0A87F715B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EDD1-EEF6-4411-9F2E-76C7C7F48A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4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871C-B798-452F-9057-CA4E90FC6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1ED7-05EA-4B30-90E0-3B646B2E9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5BA3-17FE-412F-9B98-19AD53F189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2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F347-447C-4A07-8658-9B143D229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083A-EBB5-4B8A-97D2-1644C7AE7F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4B974-4F66-42F3-9A87-568CAB8FE3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9B49-D412-4B7E-AF6C-7A41FE57CA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5F0D-7BD8-434C-A61A-781938E71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E370-B5DD-4CBD-BFC2-B5170E6D6B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8FBB-941D-488C-AF89-816A9FEAB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58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494C-FE27-4514-A44C-EFD9304F6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7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F660-0BC7-4433-AC72-83BE38DCB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17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2171-18ED-4DED-9FD8-4B9DCC97E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FAF8-62F6-40C0-8252-8B8146F3B3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6A07-B4D6-4E47-8A50-86B7AD9DFD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1B5-8048-4549-9FE0-97EDE5C048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0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1F63-12D2-4754-908D-ED3B07263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6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7F1B-5D7E-47AF-9CD1-8DE6ECF18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9D02-B866-4139-A3BC-196573CDAC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3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C52ED-ADEE-4443-BE50-2497893C67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80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CBEC-ACAC-4422-B59A-26F5F7D5E2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7C6D-4165-4A18-8FD6-AA009B6AB4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19E1-A18E-4316-A068-821630378F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2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DDBF-9994-4F38-99C6-62E51F1EDA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105F8-78D9-44F6-A7B3-24B21CDED8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7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B51E-E92E-4ADD-9DAC-33AD80182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4D1F-8C6D-45B8-A16F-4563573933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BD92-F76D-450D-A20F-81B89E508ED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C2B37-00F1-4AB4-80AC-075FD90204B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4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2060575"/>
            <a:ext cx="4897437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600" b="1" i="1" dirty="0" smtClean="0">
                <a:solidFill>
                  <a:srgbClr val="7EBE9C"/>
                </a:solidFill>
              </a:rPr>
              <a:t>   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123728" y="476672"/>
            <a:ext cx="6480175" cy="27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i="1" dirty="0">
              <a:solidFill>
                <a:srgbClr val="990033"/>
              </a:solidFill>
              <a:cs typeface="Arial" charset="0"/>
            </a:endParaRPr>
          </a:p>
          <a:p>
            <a:pPr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i="1" dirty="0" smtClean="0">
                <a:solidFill>
                  <a:srgbClr val="1D1D95"/>
                </a:solidFill>
                <a:cs typeface="Arial" charset="0"/>
              </a:rPr>
              <a:t>Понимание - </a:t>
            </a:r>
            <a:r>
              <a:rPr lang="ru-RU" altLang="ru-RU" sz="4400" b="1" i="1" dirty="0" smtClean="0">
                <a:solidFill>
                  <a:srgbClr val="10D610"/>
                </a:solidFill>
                <a:cs typeface="Arial" charset="0"/>
              </a:rPr>
              <a:t> </a:t>
            </a:r>
            <a:endParaRPr lang="ru-RU" altLang="ru-RU" sz="4400" b="1" i="1" dirty="0">
              <a:solidFill>
                <a:srgbClr val="10D610"/>
              </a:solidFill>
              <a:cs typeface="Arial" charset="0"/>
            </a:endParaRPr>
          </a:p>
          <a:p>
            <a:pPr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i="1" dirty="0">
              <a:solidFill>
                <a:srgbClr val="10D610"/>
              </a:solidFill>
              <a:cs typeface="Arial" charset="0"/>
            </a:endParaRPr>
          </a:p>
          <a:p>
            <a:pPr algn="ctr"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i="1" dirty="0" smtClean="0">
                <a:solidFill>
                  <a:srgbClr val="10D610"/>
                </a:solidFill>
                <a:cs typeface="Arial" charset="0"/>
              </a:rPr>
              <a:t>       </a:t>
            </a:r>
            <a:r>
              <a:rPr lang="ru-RU" altLang="ru-RU" sz="4400" b="1" i="1" dirty="0" smtClean="0">
                <a:solidFill>
                  <a:srgbClr val="FF0000"/>
                </a:solidFill>
                <a:cs typeface="Arial" charset="0"/>
              </a:rPr>
              <a:t>Начало согласия</a:t>
            </a:r>
            <a:endParaRPr lang="ru-RU" altLang="ru-RU" sz="4400" b="1" i="1" dirty="0">
              <a:solidFill>
                <a:srgbClr val="FF0000"/>
              </a:solidFill>
              <a:cs typeface="Arial" charset="0"/>
            </a:endParaRPr>
          </a:p>
          <a:p>
            <a:pPr algn="ctr"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i="1" dirty="0">
              <a:solidFill>
                <a:srgbClr val="1D1D95"/>
              </a:solidFill>
              <a:cs typeface="Arial" charset="0"/>
            </a:endParaRPr>
          </a:p>
          <a:p>
            <a:pPr algn="ctr"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i="1" dirty="0">
              <a:solidFill>
                <a:srgbClr val="1D1D95"/>
              </a:solidFill>
              <a:cs typeface="Arial" charset="0"/>
            </a:endParaRPr>
          </a:p>
          <a:p>
            <a:pPr algn="ctr"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i="1" dirty="0">
              <a:solidFill>
                <a:srgbClr val="1D1D95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480720" cy="436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3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329320" cy="5292588"/>
          </a:xfrm>
        </p:spPr>
      </p:pic>
    </p:spTree>
    <p:extLst>
      <p:ext uri="{BB962C8B-B14F-4D97-AF65-F5344CB8AC3E}">
        <p14:creationId xmlns:p14="http://schemas.microsoft.com/office/powerpoint/2010/main" val="1731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2492896"/>
            <a:ext cx="3384375" cy="2924943"/>
          </a:xfrm>
        </p:spPr>
        <p:txBody>
          <a:bodyPr/>
          <a:lstStyle/>
          <a:p>
            <a:pPr algn="ctr" eaLnBrk="1" hangingPunct="1"/>
            <a:r>
              <a:rPr lang="ru-RU" sz="2400" b="1" kern="12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Телефон доверия 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ea typeface="+mn-ea"/>
                <a:cs typeface="Arial" charset="0"/>
              </a:rPr>
              <a:t>позволяет оказывать детям, подросткам и их родителям (лицам их заменяющим) </a:t>
            </a:r>
            <a:r>
              <a:rPr lang="ru-RU" sz="2400" b="1" kern="12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экстренную консультативно- психологическую помощь 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400" b="1" kern="1200" dirty="0">
                <a:solidFill>
                  <a:srgbClr val="1D1D95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200" dirty="0" smtClean="0"/>
              <a:t> </a:t>
            </a:r>
            <a:endParaRPr lang="ru-RU" altLang="ru-RU" sz="3200" b="1" i="1" dirty="0" smtClean="0">
              <a:solidFill>
                <a:schemeClr val="accent2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563188" cy="6029924"/>
          </a:xfrm>
        </p:spPr>
      </p:pic>
    </p:spTree>
    <p:extLst>
      <p:ext uri="{BB962C8B-B14F-4D97-AF65-F5344CB8AC3E}">
        <p14:creationId xmlns:p14="http://schemas.microsoft.com/office/powerpoint/2010/main" val="1888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272337" cy="1239838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2"/>
                </a:solidFill>
              </a:rPr>
              <a:t>Первый телефон доверия</a:t>
            </a: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2060575"/>
            <a:ext cx="4897437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600" b="1" i="1" smtClean="0">
                <a:solidFill>
                  <a:srgbClr val="7EBE9C"/>
                </a:solidFill>
              </a:rPr>
              <a:t>  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7585" y="1844824"/>
            <a:ext cx="432048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1D1D95"/>
                </a:solidFill>
                <a:cs typeface="Arial" charset="0"/>
              </a:rPr>
              <a:t>Первый телефон доверия появился в </a:t>
            </a:r>
            <a:r>
              <a:rPr lang="ru-RU" altLang="ru-RU" sz="2000" b="1" dirty="0" smtClean="0">
                <a:solidFill>
                  <a:srgbClr val="FF0000"/>
                </a:solidFill>
                <a:cs typeface="Arial" charset="0"/>
              </a:rPr>
              <a:t>1953 году </a:t>
            </a:r>
            <a:r>
              <a:rPr lang="ru-RU" altLang="ru-RU" sz="2000" b="1" dirty="0" smtClean="0">
                <a:solidFill>
                  <a:srgbClr val="1D1D95"/>
                </a:solidFill>
                <a:cs typeface="Arial" charset="0"/>
              </a:rPr>
              <a:t>как помощь людям в кризисном состоянии.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 smtClean="0">
              <a:solidFill>
                <a:srgbClr val="1D1D95"/>
              </a:solidFill>
              <a:cs typeface="Arial" charset="0"/>
            </a:endParaRP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1D1D95"/>
                </a:solidFill>
                <a:cs typeface="Arial" charset="0"/>
              </a:rPr>
              <a:t>Англичанин </a:t>
            </a:r>
            <a:r>
              <a:rPr lang="ru-RU" altLang="ru-RU" sz="2000" b="1" dirty="0">
                <a:solidFill>
                  <a:srgbClr val="FF0000"/>
                </a:solidFill>
                <a:cs typeface="Arial" charset="0"/>
              </a:rPr>
              <a:t>Чад Вара </a:t>
            </a:r>
            <a:r>
              <a:rPr lang="ru-RU" altLang="ru-RU" sz="2000" b="1" dirty="0">
                <a:solidFill>
                  <a:srgbClr val="1D1D95"/>
                </a:solidFill>
                <a:cs typeface="Arial" charset="0"/>
              </a:rPr>
              <a:t>напечатал в газете свой номер телефона и предложил </a:t>
            </a:r>
            <a:r>
              <a:rPr lang="ru-RU" altLang="ru-RU" sz="2000" b="1" dirty="0" smtClean="0">
                <a:solidFill>
                  <a:srgbClr val="1D1D95"/>
                </a:solidFill>
                <a:cs typeface="Arial" charset="0"/>
              </a:rPr>
              <a:t> людям звонить в любое время, если в их жизни возникают сложности, с которыми они не  в состоянии справиться.</a:t>
            </a:r>
            <a:r>
              <a:rPr lang="ru-RU" altLang="ru-RU" sz="2400" b="1" dirty="0">
                <a:solidFill>
                  <a:srgbClr val="1D1D95"/>
                </a:solidFill>
                <a:cs typeface="Arial" charset="0"/>
              </a:rPr>
              <a:t/>
            </a:r>
            <a:br>
              <a:rPr lang="ru-RU" altLang="ru-RU" sz="2400" b="1" dirty="0">
                <a:solidFill>
                  <a:srgbClr val="1D1D95"/>
                </a:solidFill>
                <a:cs typeface="Arial" charset="0"/>
              </a:rPr>
            </a:br>
            <a:r>
              <a:rPr lang="ru-RU" altLang="ru-RU" sz="18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altLang="ru-RU" sz="1800" b="1" dirty="0">
                <a:solidFill>
                  <a:srgbClr val="000000"/>
                </a:solidFill>
                <a:cs typeface="Arial" charset="0"/>
              </a:rPr>
            </a:br>
            <a:endParaRPr lang="ru-RU" altLang="ru-RU" sz="18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3225494" cy="45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932040" y="1772816"/>
            <a:ext cx="4320480" cy="4392488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200"/>
              </a:spcAft>
              <a:buClr>
                <a:srgbClr val="000099"/>
              </a:buClr>
              <a:buSzPct val="54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Что 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делают Ваши дети, когда у них </a:t>
            </a:r>
            <a:r>
              <a:rPr lang="ru-RU" sz="2400" b="1" kern="1200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плохое настроение?</a:t>
            </a:r>
            <a:endParaRPr lang="ru-RU" sz="2400" b="1" kern="1200" dirty="0">
              <a:solidFill>
                <a:srgbClr val="1D1D95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  <a:buClr>
                <a:srgbClr val="000099"/>
              </a:buClr>
              <a:buSzPct val="5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Ч</a:t>
            </a:r>
            <a:r>
              <a:rPr lang="ru-RU" sz="2400" b="1" kern="1200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его ждет 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от </a:t>
            </a:r>
            <a:r>
              <a:rPr lang="ru-RU" sz="2400" b="1" kern="1200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родителей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 ребенок (подросток)</a:t>
            </a:r>
            <a:r>
              <a:rPr lang="ru-RU" sz="2400" b="1" kern="1200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, </a:t>
            </a:r>
            <a:r>
              <a:rPr lang="ru-RU" sz="2400" b="1" kern="1200" dirty="0">
                <a:solidFill>
                  <a:srgbClr val="1D1D95"/>
                </a:solidFill>
                <a:latin typeface="Arial" charset="0"/>
                <a:cs typeface="Arial" charset="0"/>
              </a:rPr>
              <a:t>когда у него плохое настроение в случае неудачи, волнения, огорчения</a:t>
            </a:r>
            <a:r>
              <a:rPr lang="ru-RU" sz="2400" b="1" kern="1200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?</a:t>
            </a:r>
            <a:endParaRPr lang="ru-RU" sz="2400" b="1" kern="1200" dirty="0">
              <a:solidFill>
                <a:srgbClr val="1D1D95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570"/>
            <a:ext cx="4511068" cy="60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7992888" cy="52578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6" y="188640"/>
            <a:ext cx="4569852" cy="6552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23388" y="1844824"/>
            <a:ext cx="421795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000" indent="-43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Бесплатно</a:t>
            </a:r>
          </a:p>
          <a:p>
            <a:pPr marL="457200" indent="-43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Анонимно</a:t>
            </a:r>
          </a:p>
          <a:p>
            <a:pPr marL="457200" indent="-43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Конфиденциально</a:t>
            </a:r>
          </a:p>
          <a:p>
            <a:pPr marL="457200" indent="-43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Квалифицированно</a:t>
            </a:r>
          </a:p>
          <a:p>
            <a:pPr marL="457200" indent="-432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D1D95"/>
                </a:solidFill>
                <a:latin typeface="Arial" charset="0"/>
                <a:cs typeface="Arial" charset="0"/>
              </a:rPr>
              <a:t>Доступно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71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8" y="277813"/>
            <a:ext cx="8651572" cy="6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7024"/>
            <a:ext cx="4092454" cy="49109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97024"/>
            <a:ext cx="4083393" cy="4900072"/>
          </a:xfrm>
        </p:spPr>
      </p:pic>
      <p:sp>
        <p:nvSpPr>
          <p:cNvPr id="7" name="Прямоугольник 6"/>
          <p:cNvSpPr/>
          <p:nvPr/>
        </p:nvSpPr>
        <p:spPr>
          <a:xfrm>
            <a:off x="1005566" y="63334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chemeClr val="accent2"/>
                </a:solidFill>
              </a:rPr>
              <a:t>Позвони! </a:t>
            </a:r>
            <a:r>
              <a:rPr lang="ru-RU" altLang="ru-RU" sz="3200" b="1" dirty="0">
                <a:solidFill>
                  <a:schemeClr val="accent2"/>
                </a:solidFill>
              </a:rPr>
              <a:t>Т</a:t>
            </a:r>
            <a:r>
              <a:rPr lang="ru-RU" altLang="ru-RU" sz="3200" b="1" dirty="0" smtClean="0">
                <a:solidFill>
                  <a:schemeClr val="accent2"/>
                </a:solidFill>
              </a:rPr>
              <a:t>ебе обязательно помогут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8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1904" y="620688"/>
            <a:ext cx="8064896" cy="49251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ru-RU" sz="4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Помните, выход всегда есть! </a:t>
            </a:r>
            <a:endParaRPr lang="ru-RU" sz="4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ru-RU" sz="4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Не оставайтесь  наедине  со своими проблемами!!!</a:t>
            </a:r>
            <a:endParaRPr lang="ru-RU" sz="4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9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134</Words>
  <Application>Microsoft Office PowerPoint</Application>
  <PresentationFormat>Экран (4:3)</PresentationFormat>
  <Paragraphs>29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Слои</vt:lpstr>
      <vt:lpstr>1_Слои</vt:lpstr>
      <vt:lpstr>Презентация PowerPoint</vt:lpstr>
      <vt:lpstr>Презентация PowerPoint</vt:lpstr>
      <vt:lpstr>Телефон доверия позволяет оказывать детям, подросткам и их родителям (лицам их заменяющим) экстренную консультативно- психологическую помощь   </vt:lpstr>
      <vt:lpstr>Первый телефон доверия</vt:lpstr>
      <vt:lpstr>Презентация PowerPoint</vt:lpstr>
      <vt:lpstr>Презентация PowerPoint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Специалист</cp:lastModifiedBy>
  <cp:revision>31</cp:revision>
  <cp:lastPrinted>2022-02-24T06:45:31Z</cp:lastPrinted>
  <dcterms:created xsi:type="dcterms:W3CDTF">2016-11-22T18:43:48Z</dcterms:created>
  <dcterms:modified xsi:type="dcterms:W3CDTF">2023-04-18T05:43:52Z</dcterms:modified>
</cp:coreProperties>
</file>